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40" d="100"/>
          <a:sy n="140" d="100"/>
        </p:scale>
        <p:origin x="68" y="-15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BAB17-97C3-4EE6-834E-11A37699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F4E981-51F5-4571-8FC3-C5808A9A4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3E690-F71B-487E-B75E-28575D03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D2FE4-8C1C-4C17-A272-A906EDB01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2165D-3278-4364-98DA-AD240303E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51208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0C0D0-6586-472B-AFB9-321396D80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9B646B-E401-4670-B454-E8A572D8FB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C104B-3B34-41A0-A719-893F78EB4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FB15B-98BF-4C9D-8D4D-785BB285B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951E2-F122-4047-842A-5118969C9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90000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24DCD-D3E6-41E1-91AB-B029498C21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83BDF-5D99-40F9-B146-2A81308860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42F8B-92AD-4B9A-9E61-CEE9F398E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5934D-0C8A-4C1D-BB46-8D9DE72FD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74156-52E3-4F33-B358-13D006DE9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7388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84D9A-E2F3-4B7E-B7D8-0C5B5936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FDB15-FBD5-43A8-BE6E-2F0E0443D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246494-31AE-4658-9B1A-62F70D989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1003ED-5871-45E4-9A72-6665322D5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E589C-3F8D-4E43-A8D1-EBFA83E7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47481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B224C-4429-4ADA-AC95-B8BF4BF64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D006C8-0108-437C-8B79-EC9568630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36C8B8-6153-40A3-861E-F1F1962DA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A5715-3746-4178-B7D0-23DA904C0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9B3FF-FD4C-4231-A284-C91DE9F4C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11748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05670-2F01-414C-8878-0701C4C52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80EC2-C984-4F3F-8374-3F4EB18BF8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5951B7-7C6A-4020-A0EF-A21A30F747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21EB9B-AB52-4583-80E3-86149F77F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0B853E-5FC1-4450-A7BB-2FBC6918D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EE8BF0-6238-4188-89D0-7B450FC7E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28903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2F1CA-B2FC-48BF-9B56-90CFFE975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140D8-43E6-492E-8898-778FF241A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8A8D90-4123-4C0C-9EBF-FD0C6E175B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8F3AB4-F28A-4711-9601-D3F2497368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56407E-9011-4B2C-910F-BB5821FBA8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20AD09-47FF-4A82-87E8-BCFFB6031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B64550-4AAF-4EAA-B7F7-73A0D6C02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9B52F6-9099-41C6-A7F9-66E075444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90485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7332E-39CC-4C68-8B87-BD01A000A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059077-D4D6-4235-A179-89D803A3B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3CDD15-8054-4D4B-879B-28A453AFC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2E2D39-6AF5-4FD5-AAD4-C26130948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43402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571007-8DA6-40E1-B453-A8595ED52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921C75-D209-414C-85E9-6E2A453B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F385E-3F06-4B7A-8D6A-F31E43F61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18237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D5516-A658-40D3-99C9-CE71C5570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A4F1D-AAFC-43D6-B9AD-B150A2587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3F0AC1-8264-481E-96AB-99472E72E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30639-3D46-453B-9634-A787B44EA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7E7DC-75AB-47C7-BBBD-44AB5C64B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7DA6CD-9D90-437D-BF27-A330C1D2D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62469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F8331-D328-47FB-B2AD-ACFDB5E41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1F62AD-E893-4A51-AB52-0E982A45A0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155D6-E604-4EBE-BC30-7EA670A43D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6DA45-B8E3-40EC-A2A3-1DEDEED83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60F64E-C5B3-4357-B557-9503C21B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C49077-96D1-4C13-9553-414B53FA7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0599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BE3C6-B01B-461C-A348-9AA4D883E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703DD-5960-422C-B41A-2A55E8950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87166-C9A5-48B9-A311-69D124FE7A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6105B-4ABB-42EC-9616-9F7B5C2EC419}" type="datetimeFigureOut">
              <a:rPr lang="en-MY" smtClean="0"/>
              <a:t>21/1/2025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B5C00-C315-4F59-B224-A7C8679FAF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9F7A6-2240-49CC-B7E0-5FD64D068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3426D-6820-4612-B0AF-67C439C7CA7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60524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7EE46-D6D6-729A-B583-4B93AB94A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7F0775C-F502-0D2D-C674-CAC2629AF46F}"/>
              </a:ext>
            </a:extLst>
          </p:cNvPr>
          <p:cNvGraphicFramePr>
            <a:graphicFrameLocks noGrp="1"/>
          </p:cNvGraphicFramePr>
          <p:nvPr/>
        </p:nvGraphicFramePr>
        <p:xfrm>
          <a:off x="5475289" y="339726"/>
          <a:ext cx="1241425" cy="25717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241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7030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1" u="none" strike="noStrike" dirty="0">
                          <a:effectLst/>
                        </a:rPr>
                        <a:t>PIHAK BERKUASA PERANTI PERUBATAN, </a:t>
                      </a:r>
                      <a:br>
                        <a:rPr lang="fi-FI" sz="500" b="1" u="none" strike="noStrike" dirty="0">
                          <a:effectLst/>
                        </a:rPr>
                      </a:br>
                      <a:r>
                        <a:rPr lang="fi-FI" sz="500" b="1" u="none" strike="noStrike" dirty="0">
                          <a:effectLst/>
                        </a:rPr>
                        <a:t>KEMENTERIAN KESIHATAN MALAYSIA</a:t>
                      </a:r>
                      <a:endParaRPr lang="fi-FI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6" marR="7146" marT="7138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145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u="none" strike="noStrike" dirty="0">
                          <a:effectLst/>
                        </a:rPr>
                        <a:t>Ketua Pengarah Kesihatan, Turus III</a:t>
                      </a:r>
                      <a:endParaRPr lang="fi-FI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6" marR="7146" marT="7138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2329770-0537-E061-6D75-F9B05828D25A}"/>
              </a:ext>
            </a:extLst>
          </p:cNvPr>
          <p:cNvGraphicFramePr>
            <a:graphicFrameLocks noGrp="1"/>
          </p:cNvGraphicFramePr>
          <p:nvPr/>
        </p:nvGraphicFramePr>
        <p:xfrm>
          <a:off x="5514975" y="720725"/>
          <a:ext cx="1162050" cy="37623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6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75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500" b="1" u="none" strike="noStrike" dirty="0">
                          <a:effectLst/>
                        </a:rPr>
                        <a:t>PEJABAT KETUA EKSEKUTIF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30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Dr.</a:t>
                      </a:r>
                      <a:r>
                        <a:rPr lang="en-MY" sz="500" u="none" strike="noStrike" dirty="0">
                          <a:effectLst/>
                        </a:rPr>
                        <a:t> Muralitharan </a:t>
                      </a:r>
                      <a:r>
                        <a:rPr lang="en-MY" sz="500" u="none" strike="noStrike" dirty="0" err="1">
                          <a:effectLst/>
                        </a:rPr>
                        <a:t>Paramasua</a:t>
                      </a:r>
                      <a:r>
                        <a:rPr lang="en-MY" sz="500" u="none" strike="noStrike" dirty="0">
                          <a:effectLst/>
                        </a:rPr>
                        <a:t>, JUSA C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437">
                <a:tc>
                  <a:txBody>
                    <a:bodyPr/>
                    <a:lstStyle/>
                    <a:p>
                      <a:pPr algn="ctr" fontAlgn="b"/>
                      <a:r>
                        <a:rPr lang="fr-FR" sz="500" u="none" strike="noStrike" dirty="0">
                          <a:effectLst/>
                        </a:rPr>
                        <a:t>Anis </a:t>
                      </a:r>
                      <a:r>
                        <a:rPr lang="fr-FR" sz="500" u="none" strike="noStrike" dirty="0" err="1">
                          <a:effectLst/>
                        </a:rPr>
                        <a:t>Syahirah</a:t>
                      </a:r>
                      <a:r>
                        <a:rPr lang="fr-FR" sz="500" u="none" strike="noStrike" dirty="0">
                          <a:effectLst/>
                        </a:rPr>
                        <a:t> </a:t>
                      </a:r>
                      <a:r>
                        <a:rPr lang="fr-FR" sz="500" u="none" strike="noStrike" dirty="0" err="1">
                          <a:effectLst/>
                        </a:rPr>
                        <a:t>binti</a:t>
                      </a:r>
                      <a:r>
                        <a:rPr lang="fr-FR" sz="500" u="none" strike="noStrike" dirty="0">
                          <a:effectLst/>
                        </a:rPr>
                        <a:t> </a:t>
                      </a:r>
                      <a:r>
                        <a:rPr lang="fr-FR" sz="500" u="none" strike="noStrike" dirty="0" err="1">
                          <a:effectLst/>
                        </a:rPr>
                        <a:t>Dahalan</a:t>
                      </a:r>
                      <a:r>
                        <a:rPr lang="fr-FR" sz="500" u="none" strike="noStrike" dirty="0">
                          <a:effectLst/>
                        </a:rPr>
                        <a:t>, N5</a:t>
                      </a:r>
                      <a:endParaRPr lang="fr-F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E9110A3-0EEB-BB8D-E788-A25B3E833FD6}"/>
              </a:ext>
            </a:extLst>
          </p:cNvPr>
          <p:cNvGraphicFramePr>
            <a:graphicFrameLocks noGrp="1"/>
          </p:cNvGraphicFramePr>
          <p:nvPr/>
        </p:nvGraphicFramePr>
        <p:xfrm>
          <a:off x="8472943" y="984075"/>
          <a:ext cx="1047743" cy="2508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47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AUDIT DALAM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2" marR="7142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Azhan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Fikry</a:t>
                      </a:r>
                      <a:r>
                        <a:rPr lang="en-MY" sz="500" u="none" strike="noStrike" dirty="0">
                          <a:effectLst/>
                        </a:rPr>
                        <a:t> Bin Ahmad Asri, W9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2" marR="7142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BFC46B7-2C04-2874-15CC-93A0892B19DA}"/>
              </a:ext>
            </a:extLst>
          </p:cNvPr>
          <p:cNvGraphicFramePr>
            <a:graphicFrameLocks noGrp="1"/>
          </p:cNvGraphicFramePr>
          <p:nvPr/>
        </p:nvGraphicFramePr>
        <p:xfrm>
          <a:off x="6781009" y="982948"/>
          <a:ext cx="1182963" cy="50168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82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KERURUSETIAAN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Mohamad </a:t>
                      </a:r>
                      <a:r>
                        <a:rPr lang="en-MY" sz="500" u="none" strike="noStrike" dirty="0" err="1">
                          <a:effectLst/>
                        </a:rPr>
                        <a:t>Faiz</a:t>
                      </a:r>
                      <a:r>
                        <a:rPr lang="en-MY" sz="500" u="none" strike="noStrike" dirty="0">
                          <a:effectLst/>
                        </a:rPr>
                        <a:t> Bin Mohamad </a:t>
                      </a:r>
                      <a:r>
                        <a:rPr lang="en-MY" sz="500" u="none" strike="noStrike" dirty="0" err="1">
                          <a:effectLst/>
                        </a:rPr>
                        <a:t>Mashudi</a:t>
                      </a:r>
                      <a:r>
                        <a:rPr lang="en-MY" sz="500" u="none" strike="noStrike" dirty="0">
                          <a:effectLst/>
                        </a:rPr>
                        <a:t>, N9 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Muhammad Zarif </a:t>
                      </a:r>
                      <a:r>
                        <a:rPr lang="en-MY" sz="500" u="none" strike="noStrike" dirty="0" err="1">
                          <a:effectLst/>
                        </a:rPr>
                        <a:t>Syahmi</a:t>
                      </a:r>
                      <a:r>
                        <a:rPr lang="en-MY" sz="500" u="none" strike="noStrike" dirty="0">
                          <a:effectLst/>
                        </a:rPr>
                        <a:t> Bin </a:t>
                      </a:r>
                      <a:r>
                        <a:rPr lang="en-MY" sz="500" u="none" strike="noStrike" dirty="0" err="1">
                          <a:effectLst/>
                        </a:rPr>
                        <a:t>Khabil</a:t>
                      </a:r>
                      <a:r>
                        <a:rPr lang="en-MY" sz="500" u="none" strike="noStrike" dirty="0">
                          <a:effectLst/>
                        </a:rPr>
                        <a:t>, N5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Mohamad Aznil Bin Ahmad Azmi, N1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4C554FD-7395-130E-00D2-118445A7D9AF}"/>
              </a:ext>
            </a:extLst>
          </p:cNvPr>
          <p:cNvGraphicFramePr>
            <a:graphicFrameLocks noGrp="1"/>
          </p:cNvGraphicFramePr>
          <p:nvPr/>
        </p:nvGraphicFramePr>
        <p:xfrm>
          <a:off x="3205273" y="990482"/>
          <a:ext cx="1035901" cy="42114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35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0307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INTEGRITI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 Noor </a:t>
                      </a:r>
                      <a:r>
                        <a:rPr lang="en-MY" sz="500" u="none" strike="noStrike" dirty="0" err="1">
                          <a:effectLst/>
                        </a:rPr>
                        <a:t>Arifah</a:t>
                      </a:r>
                      <a:r>
                        <a:rPr lang="en-MY" sz="500" u="none" strike="noStrike" dirty="0">
                          <a:effectLst/>
                        </a:rPr>
                        <a:t> Binti Abdul Latif, N9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u="none" strike="noStrike" dirty="0">
                          <a:effectLst/>
                        </a:rPr>
                        <a:t> Musa Bin </a:t>
                      </a:r>
                      <a:r>
                        <a:rPr lang="en-MY" sz="500" u="none" strike="noStrike" dirty="0" err="1">
                          <a:effectLst/>
                        </a:rPr>
                        <a:t>Mohd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Hussin</a:t>
                      </a:r>
                      <a:r>
                        <a:rPr lang="en-MY" sz="500" u="none" strike="noStrike" dirty="0">
                          <a:effectLst/>
                        </a:rPr>
                        <a:t>, N5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8B959E6-A340-C77A-2EA0-5C6B3388D5DF}"/>
              </a:ext>
            </a:extLst>
          </p:cNvPr>
          <p:cNvGraphicFramePr>
            <a:graphicFrameLocks noGrp="1"/>
          </p:cNvGraphicFramePr>
          <p:nvPr/>
        </p:nvGraphicFramePr>
        <p:xfrm>
          <a:off x="1005011" y="969117"/>
          <a:ext cx="1139955" cy="50168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UNDANG-UNDANG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Mohamad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Shazani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Shafiq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Bahar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L10</a:t>
                      </a: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Maisarah Nabilah binti Tokiran, L9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Aiqaa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Johari, L5</a:t>
                      </a: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0DA7A71-9409-7F78-6A69-D75958B3D69E}"/>
              </a:ext>
            </a:extLst>
          </p:cNvPr>
          <p:cNvGraphicFramePr>
            <a:graphicFrameLocks noGrp="1"/>
          </p:cNvGraphicFramePr>
          <p:nvPr/>
        </p:nvGraphicFramePr>
        <p:xfrm>
          <a:off x="258515" y="1751405"/>
          <a:ext cx="1083105" cy="6350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83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955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BAHAGIAN HUBUNGAN ANTARABANGSA &amp; INDUSTRI (BHAI)</a:t>
                      </a:r>
                    </a:p>
                  </a:txBody>
                  <a:tcPr marL="7143" marR="7143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28">
                <a:tc>
                  <a:txBody>
                    <a:bodyPr/>
                    <a:lstStyle/>
                    <a:p>
                      <a:pPr algn="ctr" fontAlgn="b"/>
                      <a:r>
                        <a:rPr lang="sv-S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Norlela Binti Hatta@Antah, C13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Kosong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947089"/>
                  </a:ext>
                </a:extLst>
              </a:tr>
              <a:tr h="99179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Mohamad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Safiee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Zainon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N5</a:t>
                      </a:r>
                    </a:p>
                  </a:txBody>
                  <a:tcPr marL="7143" marR="7143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428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Ain Nadhirah Binti Mohd Sopian, N1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C120397-094B-801A-508E-DE13D03DD847}"/>
              </a:ext>
            </a:extLst>
          </p:cNvPr>
          <p:cNvCxnSpPr/>
          <p:nvPr/>
        </p:nvCxnSpPr>
        <p:spPr>
          <a:xfrm>
            <a:off x="6096000" y="600075"/>
            <a:ext cx="0" cy="101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E583A82-14DB-C29C-C59B-E31DF9B66D32}"/>
              </a:ext>
            </a:extLst>
          </p:cNvPr>
          <p:cNvCxnSpPr/>
          <p:nvPr/>
        </p:nvCxnSpPr>
        <p:spPr>
          <a:xfrm>
            <a:off x="1530445" y="858044"/>
            <a:ext cx="0" cy="101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BD35CA-EB33-AD98-3F86-CDD885A00BB8}"/>
              </a:ext>
            </a:extLst>
          </p:cNvPr>
          <p:cNvCxnSpPr/>
          <p:nvPr/>
        </p:nvCxnSpPr>
        <p:spPr>
          <a:xfrm>
            <a:off x="3734755" y="860639"/>
            <a:ext cx="0" cy="1031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9771E8-5A9D-311A-F364-41A6B1C6448E}"/>
              </a:ext>
            </a:extLst>
          </p:cNvPr>
          <p:cNvCxnSpPr/>
          <p:nvPr/>
        </p:nvCxnSpPr>
        <p:spPr>
          <a:xfrm>
            <a:off x="7376198" y="874121"/>
            <a:ext cx="0" cy="101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E94482-13D3-FCA7-4318-963D1CA0819A}"/>
              </a:ext>
            </a:extLst>
          </p:cNvPr>
          <p:cNvCxnSpPr/>
          <p:nvPr/>
        </p:nvCxnSpPr>
        <p:spPr>
          <a:xfrm>
            <a:off x="8976996" y="865751"/>
            <a:ext cx="0" cy="101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9CC74AC-5268-A669-50A4-C3338FA3DEDF}"/>
              </a:ext>
            </a:extLst>
          </p:cNvPr>
          <p:cNvCxnSpPr>
            <a:cxnSpLocks/>
          </p:cNvCxnSpPr>
          <p:nvPr/>
        </p:nvCxnSpPr>
        <p:spPr>
          <a:xfrm flipH="1">
            <a:off x="1515079" y="852856"/>
            <a:ext cx="39915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C11028-CF80-2388-B3E5-9E036968808A}"/>
              </a:ext>
            </a:extLst>
          </p:cNvPr>
          <p:cNvCxnSpPr>
            <a:cxnSpLocks/>
          </p:cNvCxnSpPr>
          <p:nvPr/>
        </p:nvCxnSpPr>
        <p:spPr>
          <a:xfrm flipH="1">
            <a:off x="6677025" y="852280"/>
            <a:ext cx="410745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B17B31B-8DD3-DADF-E385-FE81A4978599}"/>
              </a:ext>
            </a:extLst>
          </p:cNvPr>
          <p:cNvCxnSpPr/>
          <p:nvPr/>
        </p:nvCxnSpPr>
        <p:spPr>
          <a:xfrm>
            <a:off x="6097588" y="1096963"/>
            <a:ext cx="0" cy="5143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89AF3D7-DEA1-2E43-784A-941338AC14B3}"/>
              </a:ext>
            </a:extLst>
          </p:cNvPr>
          <p:cNvCxnSpPr>
            <a:cxnSpLocks/>
          </p:cNvCxnSpPr>
          <p:nvPr/>
        </p:nvCxnSpPr>
        <p:spPr>
          <a:xfrm flipH="1" flipV="1">
            <a:off x="750082" y="1627190"/>
            <a:ext cx="8706608" cy="16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320A218-251F-8295-60A7-6B67B9B4F213}"/>
              </a:ext>
            </a:extLst>
          </p:cNvPr>
          <p:cNvCxnSpPr>
            <a:cxnSpLocks/>
          </p:cNvCxnSpPr>
          <p:nvPr/>
        </p:nvCxnSpPr>
        <p:spPr>
          <a:xfrm>
            <a:off x="750081" y="1611313"/>
            <a:ext cx="0" cy="1359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9724A77-C5B2-675B-6D70-AFA22AACC987}"/>
              </a:ext>
            </a:extLst>
          </p:cNvPr>
          <p:cNvCxnSpPr/>
          <p:nvPr/>
        </p:nvCxnSpPr>
        <p:spPr>
          <a:xfrm>
            <a:off x="10772915" y="863600"/>
            <a:ext cx="0" cy="128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8995E59D-8697-7D9C-3BC8-54AE5914DCAA}"/>
              </a:ext>
            </a:extLst>
          </p:cNvPr>
          <p:cNvGraphicFramePr>
            <a:graphicFrameLocks noGrp="1"/>
          </p:cNvGraphicFramePr>
          <p:nvPr/>
        </p:nvGraphicFramePr>
        <p:xfrm>
          <a:off x="257395" y="2428476"/>
          <a:ext cx="1079971" cy="98562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79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2728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CAWANGAN ANTARABANGSA</a:t>
                      </a:r>
                    </a:p>
                  </a:txBody>
                  <a:tcPr marL="7143" marR="7143" marT="7132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0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 </a:t>
                      </a:r>
                      <a:r>
                        <a:rPr lang="de-DE" sz="500" u="none" strike="noStrike" dirty="0">
                          <a:effectLst/>
                        </a:rPr>
                        <a:t>Mohd Zul Hirsham Bin Junaidi, C12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32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565">
                <a:tc>
                  <a:txBody>
                    <a:bodyPr/>
                    <a:lstStyle/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32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22E32E20-369E-9743-D527-3751F4D46CB5}"/>
              </a:ext>
            </a:extLst>
          </p:cNvPr>
          <p:cNvGraphicFramePr>
            <a:graphicFrameLocks noGrp="1"/>
          </p:cNvGraphicFramePr>
          <p:nvPr/>
        </p:nvGraphicFramePr>
        <p:xfrm>
          <a:off x="323651" y="2969597"/>
          <a:ext cx="952500" cy="37623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1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</a:t>
                      </a:r>
                      <a:r>
                        <a:rPr lang="en-MY" sz="500" b="1" u="none" strike="noStrike" dirty="0" err="1">
                          <a:effectLst/>
                        </a:rPr>
                        <a:t>Kerjasama</a:t>
                      </a:r>
                      <a:r>
                        <a:rPr lang="en-MY" sz="500" b="1" u="none" strike="noStrike" dirty="0">
                          <a:effectLst/>
                        </a:rPr>
                        <a:t> </a:t>
                      </a:r>
                      <a:r>
                        <a:rPr lang="en-MY" sz="500" b="1" u="none" strike="noStrike" dirty="0" err="1">
                          <a:effectLst/>
                        </a:rPr>
                        <a:t>Dua</a:t>
                      </a:r>
                      <a:r>
                        <a:rPr lang="en-MY" sz="500" b="1" u="none" strike="noStrike" dirty="0">
                          <a:effectLst/>
                        </a:rPr>
                        <a:t> </a:t>
                      </a:r>
                      <a:r>
                        <a:rPr lang="en-MY" sz="500" b="1" u="none" strike="noStrike" dirty="0" err="1">
                          <a:effectLst/>
                        </a:rPr>
                        <a:t>Hala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1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 Muhammad Marwan Bin </a:t>
                      </a:r>
                      <a:r>
                        <a:rPr lang="en-MY" sz="500" u="none" strike="noStrike" dirty="0" err="1">
                          <a:effectLst/>
                        </a:rPr>
                        <a:t>Anoor</a:t>
                      </a:r>
                      <a:r>
                        <a:rPr lang="en-MY" sz="500" u="none" strike="noStrike" dirty="0">
                          <a:effectLst/>
                        </a:rPr>
                        <a:t>, J9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1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Nur </a:t>
                      </a:r>
                      <a:r>
                        <a:rPr lang="en-MY" sz="500" u="none" strike="noStrike" dirty="0" err="1">
                          <a:effectLst/>
                        </a:rPr>
                        <a:t>Syafinaz</a:t>
                      </a:r>
                      <a:r>
                        <a:rPr lang="en-MY" sz="500" u="none" strike="noStrike" dirty="0">
                          <a:effectLst/>
                        </a:rPr>
                        <a:t> binti Rosman,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11541ED0-9795-31E9-BD8E-C0D0A373F460}"/>
              </a:ext>
            </a:extLst>
          </p:cNvPr>
          <p:cNvGraphicFramePr>
            <a:graphicFrameLocks noGrp="1"/>
          </p:cNvGraphicFramePr>
          <p:nvPr/>
        </p:nvGraphicFramePr>
        <p:xfrm>
          <a:off x="323651" y="2664191"/>
          <a:ext cx="952500" cy="2508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</a:t>
                      </a:r>
                      <a:r>
                        <a:rPr lang="en-MY" sz="500" b="1" u="none" strike="noStrike" dirty="0" err="1">
                          <a:effectLst/>
                        </a:rPr>
                        <a:t>Kerjasama</a:t>
                      </a:r>
                      <a:r>
                        <a:rPr lang="en-MY" sz="500" b="1" u="none" strike="noStrike" dirty="0">
                          <a:effectLst/>
                        </a:rPr>
                        <a:t> </a:t>
                      </a:r>
                      <a:r>
                        <a:rPr lang="en-MY" sz="500" b="1" u="none" strike="noStrike" dirty="0" err="1">
                          <a:effectLst/>
                        </a:rPr>
                        <a:t>Pelbagai</a:t>
                      </a:r>
                      <a:r>
                        <a:rPr lang="en-MY" sz="500" b="1" u="none" strike="noStrike" dirty="0">
                          <a:effectLst/>
                        </a:rPr>
                        <a:t> </a:t>
                      </a:r>
                      <a:r>
                        <a:rPr lang="en-MY" sz="500" b="1" u="none" strike="noStrike" dirty="0" err="1">
                          <a:effectLst/>
                        </a:rPr>
                        <a:t>Hala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 </a:t>
                      </a:r>
                      <a:r>
                        <a:rPr lang="en-MY" sz="500" u="none" strike="noStrike" dirty="0" err="1">
                          <a:effectLst/>
                        </a:rPr>
                        <a:t>Norfazlin</a:t>
                      </a:r>
                      <a:r>
                        <a:rPr lang="en-MY" sz="500" u="none" strike="noStrike" dirty="0">
                          <a:effectLst/>
                        </a:rPr>
                        <a:t> Binti </a:t>
                      </a:r>
                      <a:r>
                        <a:rPr lang="en-MY" sz="500" u="none" strike="noStrike" dirty="0" err="1">
                          <a:effectLst/>
                        </a:rPr>
                        <a:t>Rasidi</a:t>
                      </a:r>
                      <a:r>
                        <a:rPr lang="en-MY" sz="500" u="none" strike="noStrike" dirty="0">
                          <a:effectLst/>
                        </a:rPr>
                        <a:t>, J10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C6C7CA41-5991-DA20-DC04-A8DF4EC83BBB}"/>
              </a:ext>
            </a:extLst>
          </p:cNvPr>
          <p:cNvGraphicFramePr>
            <a:graphicFrameLocks noGrp="1"/>
          </p:cNvGraphicFramePr>
          <p:nvPr/>
        </p:nvGraphicFramePr>
        <p:xfrm>
          <a:off x="254214" y="3459986"/>
          <a:ext cx="1091374" cy="165600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91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38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CAWANGAN FASILITASI INDUSTRI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8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31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Norhafizah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Mohd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Salleh, J12</a:t>
                      </a:r>
                    </a:p>
                  </a:txBody>
                  <a:tcPr marL="7143" marR="7143" marT="7148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6853">
                <a:tc>
                  <a:txBody>
                    <a:bodyPr/>
                    <a:lstStyle/>
                    <a:p>
                      <a:pPr algn="ctr" fontAlgn="b"/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DAD677FC-9E87-F38D-AC8D-ACD0BE967CF2}"/>
              </a:ext>
            </a:extLst>
          </p:cNvPr>
          <p:cNvGraphicFramePr>
            <a:graphicFrameLocks noGrp="1"/>
          </p:cNvGraphicFramePr>
          <p:nvPr/>
        </p:nvGraphicFramePr>
        <p:xfrm>
          <a:off x="313278" y="3832421"/>
          <a:ext cx="962025" cy="46608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62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3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</a:t>
                      </a:r>
                      <a:r>
                        <a:rPr lang="en-MY" sz="500" b="1" u="none" strike="noStrike" dirty="0" err="1">
                          <a:effectLst/>
                        </a:rPr>
                        <a:t>Notifikasi</a:t>
                      </a:r>
                      <a:r>
                        <a:rPr lang="en-MY" sz="500" b="1" u="none" strike="noStrike" dirty="0">
                          <a:effectLst/>
                        </a:rPr>
                        <a:t> </a:t>
                      </a:r>
                      <a:r>
                        <a:rPr lang="en-MY" sz="500" b="1" u="none" strike="noStrike" dirty="0" err="1">
                          <a:effectLst/>
                        </a:rPr>
                        <a:t>Pengecualian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22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u="none" strike="noStrike" dirty="0">
                          <a:effectLst/>
                        </a:rPr>
                        <a:t>Mohamad </a:t>
                      </a:r>
                      <a:r>
                        <a:rPr lang="en-MY" sz="500" u="none" strike="noStrike" dirty="0" err="1">
                          <a:effectLst/>
                        </a:rPr>
                        <a:t>Naquib</a:t>
                      </a:r>
                      <a:r>
                        <a:rPr lang="en-MY" sz="500" u="none" strike="noStrike" dirty="0">
                          <a:effectLst/>
                        </a:rPr>
                        <a:t> Bin Mohamed Nazari, C10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22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02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u="none" strike="noStrike" dirty="0" err="1">
                          <a:effectLst/>
                        </a:rPr>
                        <a:t>Luqman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Hafifi</a:t>
                      </a:r>
                      <a:r>
                        <a:rPr lang="en-MY" sz="500" u="none" strike="noStrike" dirty="0">
                          <a:effectLst/>
                        </a:rPr>
                        <a:t> Bin Che </a:t>
                      </a:r>
                      <a:r>
                        <a:rPr lang="en-MY" sz="500" u="none" strike="noStrike" dirty="0" err="1">
                          <a:effectLst/>
                        </a:rPr>
                        <a:t>Yussof</a:t>
                      </a:r>
                      <a:r>
                        <a:rPr lang="en-MY" sz="500" u="none" strike="noStrike" dirty="0">
                          <a:effectLst/>
                        </a:rPr>
                        <a:t>, J9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22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0DE8FCA-F4B2-B302-49C0-C618F9849FD9}"/>
              </a:ext>
            </a:extLst>
          </p:cNvPr>
          <p:cNvCxnSpPr>
            <a:cxnSpLocks/>
          </p:cNvCxnSpPr>
          <p:nvPr/>
        </p:nvCxnSpPr>
        <p:spPr>
          <a:xfrm>
            <a:off x="179607" y="2130163"/>
            <a:ext cx="0" cy="14223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E6DF72D-99E9-9986-338E-230C4FD5E7C9}"/>
              </a:ext>
            </a:extLst>
          </p:cNvPr>
          <p:cNvCxnSpPr>
            <a:cxnSpLocks/>
          </p:cNvCxnSpPr>
          <p:nvPr/>
        </p:nvCxnSpPr>
        <p:spPr>
          <a:xfrm>
            <a:off x="179607" y="2489994"/>
            <a:ext cx="7778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C43BF7A-CD61-2862-28BA-3115FF28C83D}"/>
              </a:ext>
            </a:extLst>
          </p:cNvPr>
          <p:cNvCxnSpPr>
            <a:cxnSpLocks/>
          </p:cNvCxnSpPr>
          <p:nvPr/>
        </p:nvCxnSpPr>
        <p:spPr>
          <a:xfrm>
            <a:off x="179607" y="3543237"/>
            <a:ext cx="762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5D1FDEE-AF9E-DEDA-1F11-7713518BD50E}"/>
              </a:ext>
            </a:extLst>
          </p:cNvPr>
          <p:cNvCxnSpPr>
            <a:cxnSpLocks/>
          </p:cNvCxnSpPr>
          <p:nvPr/>
        </p:nvCxnSpPr>
        <p:spPr>
          <a:xfrm>
            <a:off x="179607" y="1827215"/>
            <a:ext cx="0" cy="3111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8EAD633-25AB-098F-4B45-5039D08990DF}"/>
              </a:ext>
            </a:extLst>
          </p:cNvPr>
          <p:cNvCxnSpPr>
            <a:cxnSpLocks/>
          </p:cNvCxnSpPr>
          <p:nvPr/>
        </p:nvCxnSpPr>
        <p:spPr>
          <a:xfrm flipH="1">
            <a:off x="179607" y="1838325"/>
            <a:ext cx="689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D2C58231-DC59-E1ED-C01C-E6DEE14BFF07}"/>
              </a:ext>
            </a:extLst>
          </p:cNvPr>
          <p:cNvGraphicFramePr>
            <a:graphicFrameLocks noGrp="1"/>
          </p:cNvGraphicFramePr>
          <p:nvPr/>
        </p:nvGraphicFramePr>
        <p:xfrm>
          <a:off x="1547983" y="1733263"/>
          <a:ext cx="1087256" cy="52838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8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3768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BAHAGIAN DASAR &amp; PERANCANGAN STRATEGIK (DASAR)</a:t>
                      </a:r>
                    </a:p>
                  </a:txBody>
                  <a:tcPr marL="7143" marR="7143" marT="7144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401">
                <a:tc>
                  <a:txBody>
                    <a:bodyPr/>
                    <a:lstStyle/>
                    <a:p>
                      <a:pPr algn="ctr" fontAlgn="b"/>
                      <a:r>
                        <a:rPr lang="sv-S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Kosong, J14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524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Nurhakimah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Shaharudin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N1</a:t>
                      </a:r>
                    </a:p>
                  </a:txBody>
                  <a:tcPr marL="7143" marR="7143" marT="7144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592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Ahmad Faizal Bin Azelan, N1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0735280"/>
                  </a:ext>
                </a:extLst>
              </a:tr>
            </a:tbl>
          </a:graphicData>
        </a:graphic>
      </p:graphicFrame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CEFCF2C-C2DC-B443-A9BD-26E549448403}"/>
              </a:ext>
            </a:extLst>
          </p:cNvPr>
          <p:cNvCxnSpPr>
            <a:cxnSpLocks/>
          </p:cNvCxnSpPr>
          <p:nvPr/>
        </p:nvCxnSpPr>
        <p:spPr>
          <a:xfrm flipH="1">
            <a:off x="1435568" y="1982790"/>
            <a:ext cx="10098" cy="24199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ED91755-832E-B358-01A3-72BA1D9C0A97}"/>
              </a:ext>
            </a:extLst>
          </p:cNvPr>
          <p:cNvCxnSpPr>
            <a:cxnSpLocks/>
          </p:cNvCxnSpPr>
          <p:nvPr/>
        </p:nvCxnSpPr>
        <p:spPr>
          <a:xfrm>
            <a:off x="1471065" y="2374180"/>
            <a:ext cx="762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07445F8-1C50-29CE-0566-AC9D18B45C24}"/>
              </a:ext>
            </a:extLst>
          </p:cNvPr>
          <p:cNvCxnSpPr>
            <a:cxnSpLocks/>
          </p:cNvCxnSpPr>
          <p:nvPr/>
        </p:nvCxnSpPr>
        <p:spPr>
          <a:xfrm>
            <a:off x="1462556" y="4402767"/>
            <a:ext cx="762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2D4D6E6-3BA4-EDAE-1591-4C834360489F}"/>
              </a:ext>
            </a:extLst>
          </p:cNvPr>
          <p:cNvCxnSpPr>
            <a:cxnSpLocks/>
          </p:cNvCxnSpPr>
          <p:nvPr/>
        </p:nvCxnSpPr>
        <p:spPr>
          <a:xfrm>
            <a:off x="1445666" y="1811339"/>
            <a:ext cx="0" cy="3111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8E4E044-70E3-FEFB-CD02-2297C894C203}"/>
              </a:ext>
            </a:extLst>
          </p:cNvPr>
          <p:cNvCxnSpPr>
            <a:cxnSpLocks/>
          </p:cNvCxnSpPr>
          <p:nvPr/>
        </p:nvCxnSpPr>
        <p:spPr>
          <a:xfrm flipH="1">
            <a:off x="1435568" y="1815971"/>
            <a:ext cx="1031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C5BF6131-92F2-ACA6-E9AF-1BA88C4C0B02}"/>
              </a:ext>
            </a:extLst>
          </p:cNvPr>
          <p:cNvGraphicFramePr>
            <a:graphicFrameLocks noGrp="1"/>
          </p:cNvGraphicFramePr>
          <p:nvPr/>
        </p:nvGraphicFramePr>
        <p:xfrm>
          <a:off x="1538810" y="2312073"/>
          <a:ext cx="1095712" cy="192854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95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912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CAWANGAN PENYELARASAN DASAR</a:t>
                      </a:r>
                    </a:p>
                  </a:txBody>
                  <a:tcPr marL="7153" marR="7153" marT="7144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938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Mariammah</a:t>
                      </a:r>
                      <a:r>
                        <a:rPr lang="en-MY" sz="500" u="none" strike="noStrike" dirty="0">
                          <a:effectLst/>
                        </a:rPr>
                        <a:t> A/P </a:t>
                      </a:r>
                      <a:r>
                        <a:rPr lang="en-MY" sz="500" u="none" strike="noStrike" dirty="0" err="1">
                          <a:effectLst/>
                        </a:rPr>
                        <a:t>Krishnasamy</a:t>
                      </a:r>
                      <a:r>
                        <a:rPr lang="en-MY" sz="500" u="none" strike="noStrike" dirty="0">
                          <a:effectLst/>
                        </a:rPr>
                        <a:t>, C12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3" marR="7153" marT="7144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MY" sz="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Husna Binti </a:t>
                      </a:r>
                      <a:r>
                        <a:rPr kumimoji="0" lang="en-MY" sz="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Mohd</a:t>
                      </a:r>
                      <a:r>
                        <a:rPr kumimoji="0" lang="en-MY" sz="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Razali, C5</a:t>
                      </a:r>
                      <a:endParaRPr kumimoji="0" lang="en-MY" sz="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153" marR="7153" marT="7144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943714"/>
                  </a:ext>
                </a:extLst>
              </a:tr>
              <a:tr h="1516648">
                <a:tc>
                  <a:txBody>
                    <a:bodyPr/>
                    <a:lstStyle/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3" marR="7153" marT="7144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2A017604-D355-79B5-8376-EC944CC95108}"/>
              </a:ext>
            </a:extLst>
          </p:cNvPr>
          <p:cNvGraphicFramePr>
            <a:graphicFrameLocks noGrp="1"/>
          </p:cNvGraphicFramePr>
          <p:nvPr/>
        </p:nvGraphicFramePr>
        <p:xfrm>
          <a:off x="1535600" y="4299670"/>
          <a:ext cx="1100897" cy="191761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008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502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1" u="none" strike="noStrike" dirty="0">
                          <a:effectLst/>
                        </a:rPr>
                        <a:t>CAWANGAN PERANCANGAN STRATEGIK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0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75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u="none" strike="noStrike" dirty="0" err="1">
                          <a:effectLst/>
                        </a:rPr>
                        <a:t>Nashirah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Bt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Naiimi</a:t>
                      </a:r>
                      <a:r>
                        <a:rPr lang="en-MY" sz="500" u="none" strike="noStrike" dirty="0">
                          <a:effectLst/>
                        </a:rPr>
                        <a:t>, C12  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143" marR="7143" marT="7140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57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MY" sz="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Nur </a:t>
                      </a:r>
                      <a:r>
                        <a:rPr kumimoji="0" lang="en-MY" sz="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Rasidah</a:t>
                      </a:r>
                      <a:r>
                        <a:rPr kumimoji="0" lang="en-MY" sz="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Binti </a:t>
                      </a:r>
                      <a:r>
                        <a:rPr kumimoji="0" lang="en-MY" sz="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Ngasbon</a:t>
                      </a:r>
                      <a:r>
                        <a:rPr kumimoji="0" lang="en-MY" sz="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N5</a:t>
                      </a:r>
                      <a:endParaRPr kumimoji="0" lang="en-MY" sz="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143" marR="7143" marT="7140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037685"/>
                  </a:ext>
                </a:extLst>
              </a:tr>
              <a:tr h="1546253">
                <a:tc>
                  <a:txBody>
                    <a:bodyPr/>
                    <a:lstStyle/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0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A7BD84A-EE70-73F2-B018-EBE514931ACE}"/>
              </a:ext>
            </a:extLst>
          </p:cNvPr>
          <p:cNvCxnSpPr/>
          <p:nvPr/>
        </p:nvCxnSpPr>
        <p:spPr>
          <a:xfrm>
            <a:off x="2102995" y="1627188"/>
            <a:ext cx="0" cy="1031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9" name="Table 78">
            <a:extLst>
              <a:ext uri="{FF2B5EF4-FFF2-40B4-BE49-F238E27FC236}">
                <a16:creationId xmlns:a16="http://schemas.microsoft.com/office/drawing/2014/main" id="{D0914FA5-FE2F-AC2B-1789-5CD72DD1E4CC}"/>
              </a:ext>
            </a:extLst>
          </p:cNvPr>
          <p:cNvGraphicFramePr>
            <a:graphicFrameLocks noGrp="1"/>
          </p:cNvGraphicFramePr>
          <p:nvPr/>
        </p:nvGraphicFramePr>
        <p:xfrm>
          <a:off x="3219669" y="1737006"/>
          <a:ext cx="1341518" cy="63562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415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589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BAHAGIAN KAWALAN PRA PASARAN (BKPP)</a:t>
                      </a:r>
                    </a:p>
                  </a:txBody>
                  <a:tcPr marL="7141" marR="7141" marT="715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589">
                <a:tc>
                  <a:txBody>
                    <a:bodyPr/>
                    <a:lstStyle/>
                    <a:p>
                      <a:pPr algn="ctr" fontAlgn="b"/>
                      <a:r>
                        <a:rPr lang="sv-S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Aidahwaty Ariffin @ Aidahwaty M. Olaybal, A.M.N C14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1" marR="7141" marT="715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307"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 Aida Hayati binti Azis, N1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1" marR="7141" marT="715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589">
                <a:tc>
                  <a:txBody>
                    <a:bodyPr/>
                    <a:lstStyle/>
                    <a:p>
                      <a:pPr algn="ctr" fontAlgn="b"/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Mohamad Sahafie Bin Zainal, N1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1" marR="7141" marT="715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589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Mohammed Ir.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Haqim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Mohd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Shahrir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N1</a:t>
                      </a:r>
                    </a:p>
                  </a:txBody>
                  <a:tcPr marL="7141" marR="7141" marT="715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434C781-A4D5-B5EE-D180-58E0D916FFE9}"/>
              </a:ext>
            </a:extLst>
          </p:cNvPr>
          <p:cNvCxnSpPr/>
          <p:nvPr/>
        </p:nvCxnSpPr>
        <p:spPr>
          <a:xfrm>
            <a:off x="3926779" y="1634058"/>
            <a:ext cx="0" cy="103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7" name="Table 96">
            <a:extLst>
              <a:ext uri="{FF2B5EF4-FFF2-40B4-BE49-F238E27FC236}">
                <a16:creationId xmlns:a16="http://schemas.microsoft.com/office/drawing/2014/main" id="{7DD790D7-1F25-3B25-A528-33582BE0B637}"/>
              </a:ext>
            </a:extLst>
          </p:cNvPr>
          <p:cNvGraphicFramePr>
            <a:graphicFrameLocks noGrp="1"/>
          </p:cNvGraphicFramePr>
          <p:nvPr/>
        </p:nvGraphicFramePr>
        <p:xfrm>
          <a:off x="2693635" y="2583893"/>
          <a:ext cx="1139825" cy="398473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397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CAWANGAN PENDAFTARAN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38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97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Muhd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Radhuan</a:t>
                      </a:r>
                      <a:r>
                        <a:rPr lang="en-MY" sz="500" u="none" strike="noStrike" dirty="0">
                          <a:effectLst/>
                        </a:rPr>
                        <a:t> Bin Abdul Halim, C13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38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6793">
                <a:tc>
                  <a:txBody>
                    <a:bodyPr/>
                    <a:lstStyle/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38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8" name="Table 97">
            <a:extLst>
              <a:ext uri="{FF2B5EF4-FFF2-40B4-BE49-F238E27FC236}">
                <a16:creationId xmlns:a16="http://schemas.microsoft.com/office/drawing/2014/main" id="{C589FC32-CA5B-A547-69A2-3FD9FC79B4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534152"/>
              </p:ext>
            </p:extLst>
          </p:nvPr>
        </p:nvGraphicFramePr>
        <p:xfrm>
          <a:off x="2794765" y="2843296"/>
          <a:ext cx="948875" cy="233673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48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Daftar </a:t>
                      </a:r>
                      <a:r>
                        <a:rPr lang="en-MY" sz="500" b="1" u="none" strike="noStrike" dirty="0" err="1">
                          <a:effectLst/>
                        </a:rPr>
                        <a:t>Umum</a:t>
                      </a:r>
                      <a:r>
                        <a:rPr lang="en-MY" sz="500" b="1" u="none" strike="noStrike" dirty="0">
                          <a:effectLst/>
                        </a:rPr>
                        <a:t> &amp; IVD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Nurul </a:t>
                      </a:r>
                      <a:r>
                        <a:rPr lang="en-MY" sz="500" u="none" strike="noStrike" dirty="0" err="1">
                          <a:effectLst/>
                        </a:rPr>
                        <a:t>Hidayah</a:t>
                      </a:r>
                      <a:r>
                        <a:rPr lang="en-MY" sz="500" u="none" strike="noStrike" dirty="0">
                          <a:effectLst/>
                        </a:rPr>
                        <a:t> Binti </a:t>
                      </a:r>
                      <a:r>
                        <a:rPr lang="en-MY" sz="500" u="none" strike="noStrike" dirty="0" err="1">
                          <a:effectLst/>
                        </a:rPr>
                        <a:t>A.Azmi</a:t>
                      </a:r>
                      <a:r>
                        <a:rPr lang="en-MY" sz="500" u="none" strike="noStrike" dirty="0">
                          <a:effectLst/>
                        </a:rPr>
                        <a:t>, C10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Hazman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Mohd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Zaini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J10</a:t>
                      </a: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Maizura Binti Zarmani, J10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337648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Nurizzati Binti Haris Fadzilah,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Najiha Binti Saarani,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Vishyallenni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A/P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Sathasivem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C9</a:t>
                      </a: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Siti Hajar Binti Yacob,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9907">
                <a:tc>
                  <a:txBody>
                    <a:bodyPr/>
                    <a:lstStyle/>
                    <a:p>
                      <a:pPr algn="ctr" fontAlgn="b"/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Nurneqman Nashreq Bin Kosni,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Hasdiana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Mohamaddiah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J9</a:t>
                      </a: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Hasyimah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Abdul Razak, J9</a:t>
                      </a: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Nurul Asyikin Binti Kamaruddin, J9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Sharifah Nur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Ilani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Syed Sheikh, J9</a:t>
                      </a:r>
                      <a:r>
                        <a:rPr lang="en-MY" sz="500" u="none" strike="noStrike" dirty="0">
                          <a:effectLst/>
                        </a:rPr>
                        <a:t> </a:t>
                      </a:r>
                      <a:endParaRPr lang="sv-SE" sz="500" u="none" strike="noStrike" dirty="0">
                        <a:effectLst/>
                      </a:endParaRP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80764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Zahariah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Shaiful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Bahri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J9</a:t>
                      </a: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Raziah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J9</a:t>
                      </a: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Sabirrin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Md.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Zahar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C9</a:t>
                      </a: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277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Anish Ameera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Shaheran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C9</a:t>
                      </a: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321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Najmi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Sulaiman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J9</a:t>
                      </a:r>
                    </a:p>
                  </a:txBody>
                  <a:tcPr marL="7144" marR="7144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99" name="Table 98">
            <a:extLst>
              <a:ext uri="{FF2B5EF4-FFF2-40B4-BE49-F238E27FC236}">
                <a16:creationId xmlns:a16="http://schemas.microsoft.com/office/drawing/2014/main" id="{1F9E09D6-A44A-41C8-E80E-CCCB3AB067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021150"/>
              </p:ext>
            </p:extLst>
          </p:nvPr>
        </p:nvGraphicFramePr>
        <p:xfrm>
          <a:off x="2788090" y="5236290"/>
          <a:ext cx="952500" cy="37623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Unit Perubahan Notifikasi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Norfazila</a:t>
                      </a:r>
                      <a:r>
                        <a:rPr lang="en-MY" sz="500" u="none" strike="noStrike" dirty="0">
                          <a:effectLst/>
                        </a:rPr>
                        <a:t> Binti </a:t>
                      </a:r>
                      <a:r>
                        <a:rPr lang="en-MY" sz="500" u="none" strike="noStrike" dirty="0" err="1">
                          <a:effectLst/>
                        </a:rPr>
                        <a:t>Zulkifli</a:t>
                      </a:r>
                      <a:r>
                        <a:rPr lang="en-MY" sz="500" u="none" strike="noStrike" dirty="0">
                          <a:effectLst/>
                        </a:rPr>
                        <a:t>, C10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Norul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Hasmida</a:t>
                      </a:r>
                      <a:r>
                        <a:rPr lang="en-MY" sz="500" u="none" strike="noStrike" dirty="0">
                          <a:effectLst/>
                        </a:rPr>
                        <a:t> Binti Ibrahim,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0" name="Table 99">
            <a:extLst>
              <a:ext uri="{FF2B5EF4-FFF2-40B4-BE49-F238E27FC236}">
                <a16:creationId xmlns:a16="http://schemas.microsoft.com/office/drawing/2014/main" id="{B94862EB-5FCE-5755-5D24-28093B9DC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209350"/>
              </p:ext>
            </p:extLst>
          </p:nvPr>
        </p:nvGraphicFramePr>
        <p:xfrm>
          <a:off x="2794765" y="5685984"/>
          <a:ext cx="949325" cy="319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49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9636">
                <a:tc>
                  <a:txBody>
                    <a:bodyPr/>
                    <a:lstStyle/>
                    <a:p>
                      <a:pPr algn="ctr" fontAlgn="b"/>
                      <a:r>
                        <a:rPr lang="nn-NO" sz="500" b="1" u="none" strike="noStrike" dirty="0">
                          <a:effectLst/>
                        </a:rPr>
                        <a:t>Unit Kombinasi Produk/ Novel Tech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7" marR="7147" marT="71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636">
                <a:tc>
                  <a:txBody>
                    <a:bodyPr/>
                    <a:lstStyle/>
                    <a:p>
                      <a:pPr algn="ctr" fontAlgn="b"/>
                      <a:r>
                        <a:rPr lang="sv-SE" sz="500" u="none" strike="noStrike" dirty="0">
                          <a:effectLst/>
                        </a:rPr>
                        <a:t>Azizah Munirah Binti Ab Keram@Ab Karem,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7" marR="7147" marT="7180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2" name="Table 101">
            <a:extLst>
              <a:ext uri="{FF2B5EF4-FFF2-40B4-BE49-F238E27FC236}">
                <a16:creationId xmlns:a16="http://schemas.microsoft.com/office/drawing/2014/main" id="{6EBC684B-402C-5AAD-BCA3-CA6C9B9FE325}"/>
              </a:ext>
            </a:extLst>
          </p:cNvPr>
          <p:cNvGraphicFramePr>
            <a:graphicFrameLocks noGrp="1"/>
          </p:cNvGraphicFramePr>
          <p:nvPr/>
        </p:nvGraphicFramePr>
        <p:xfrm>
          <a:off x="3912563" y="2572305"/>
          <a:ext cx="1057746" cy="154736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57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910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CAWANGAN PERLESENAN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7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34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Suhaida</a:t>
                      </a:r>
                      <a:r>
                        <a:rPr lang="en-MY" sz="500" u="none" strike="noStrike" dirty="0">
                          <a:effectLst/>
                        </a:rPr>
                        <a:t> Binti Rasul, C12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7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8726">
                <a:tc>
                  <a:txBody>
                    <a:bodyPr/>
                    <a:lstStyle/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7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6246FEA9-3AD9-5C0F-C208-2847E7F4B409}"/>
              </a:ext>
            </a:extLst>
          </p:cNvPr>
          <p:cNvGraphicFramePr>
            <a:graphicFrameLocks noGrp="1"/>
          </p:cNvGraphicFramePr>
          <p:nvPr/>
        </p:nvGraphicFramePr>
        <p:xfrm>
          <a:off x="3977106" y="2851777"/>
          <a:ext cx="952500" cy="7524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Unit Pelesenan &amp; CAB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Syahmi</a:t>
                      </a:r>
                      <a:r>
                        <a:rPr lang="en-MY" sz="500" u="none" strike="noStrike" dirty="0">
                          <a:effectLst/>
                        </a:rPr>
                        <a:t> Bin Sapit,C10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Mohd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Fadhullah</a:t>
                      </a:r>
                      <a:r>
                        <a:rPr lang="en-MY" sz="500" u="none" strike="noStrike" dirty="0">
                          <a:effectLst/>
                        </a:rPr>
                        <a:t> Bin Abd Halim, C10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u="none" strike="noStrike" dirty="0">
                          <a:effectLst/>
                        </a:rPr>
                        <a:t>Dinesh A/L </a:t>
                      </a:r>
                      <a:r>
                        <a:rPr lang="en-MY" sz="500" u="none" strike="noStrike" dirty="0" err="1">
                          <a:effectLst/>
                        </a:rPr>
                        <a:t>Murgis</a:t>
                      </a:r>
                      <a:r>
                        <a:rPr lang="en-MY" sz="500" u="none" strike="noStrike" dirty="0">
                          <a:effectLst/>
                        </a:rPr>
                        <a:t>, J10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Remee Binti Awang Jalil,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Fadzli Bin Rusli,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6969"/>
                  </a:ext>
                </a:extLst>
              </a:tr>
            </a:tbl>
          </a:graphicData>
        </a:graphic>
      </p:graphicFrame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ACEA82C-D6A3-49BC-0800-7EB4DC1209F5}"/>
              </a:ext>
            </a:extLst>
          </p:cNvPr>
          <p:cNvCxnSpPr/>
          <p:nvPr/>
        </p:nvCxnSpPr>
        <p:spPr>
          <a:xfrm>
            <a:off x="3926779" y="2377519"/>
            <a:ext cx="0" cy="103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59245548-F84B-98B7-0EE4-142D58CF7B6A}"/>
              </a:ext>
            </a:extLst>
          </p:cNvPr>
          <p:cNvCxnSpPr>
            <a:cxnSpLocks/>
          </p:cNvCxnSpPr>
          <p:nvPr/>
        </p:nvCxnSpPr>
        <p:spPr>
          <a:xfrm flipH="1">
            <a:off x="3255820" y="2480706"/>
            <a:ext cx="12350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2E236AAF-26E0-214C-E627-87EA6ADA9E8B}"/>
              </a:ext>
            </a:extLst>
          </p:cNvPr>
          <p:cNvCxnSpPr/>
          <p:nvPr/>
        </p:nvCxnSpPr>
        <p:spPr>
          <a:xfrm>
            <a:off x="3257700" y="2469118"/>
            <a:ext cx="0" cy="1031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1" name="Table 110">
            <a:extLst>
              <a:ext uri="{FF2B5EF4-FFF2-40B4-BE49-F238E27FC236}">
                <a16:creationId xmlns:a16="http://schemas.microsoft.com/office/drawing/2014/main" id="{5322B99B-616A-CDA4-EBFC-8705DA0EE84C}"/>
              </a:ext>
            </a:extLst>
          </p:cNvPr>
          <p:cNvGraphicFramePr>
            <a:graphicFrameLocks noGrp="1"/>
          </p:cNvGraphicFramePr>
          <p:nvPr/>
        </p:nvGraphicFramePr>
        <p:xfrm>
          <a:off x="5152725" y="1757990"/>
          <a:ext cx="1139825" cy="3841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9559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BAHAGIAN PASCAPASARAN &amp; PENGUATKUASAAN (BPP)</a:t>
                      </a:r>
                    </a:p>
                  </a:txBody>
                  <a:tcPr marL="7143" marR="7143" marT="714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33"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Idamazura Binti Idris@Harun, C13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18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Amir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Solehin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Mohd Noor, N1</a:t>
                      </a:r>
                    </a:p>
                  </a:txBody>
                  <a:tcPr marL="7143" marR="7143" marT="714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68AD674-F7B2-6BBE-19B7-7A982C74A85B}"/>
              </a:ext>
            </a:extLst>
          </p:cNvPr>
          <p:cNvCxnSpPr/>
          <p:nvPr/>
        </p:nvCxnSpPr>
        <p:spPr>
          <a:xfrm>
            <a:off x="7086129" y="1645688"/>
            <a:ext cx="0" cy="101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8A1BA59A-3984-460F-2F3A-689553068A3D}"/>
              </a:ext>
            </a:extLst>
          </p:cNvPr>
          <p:cNvCxnSpPr>
            <a:cxnSpLocks/>
          </p:cNvCxnSpPr>
          <p:nvPr/>
        </p:nvCxnSpPr>
        <p:spPr>
          <a:xfrm flipH="1">
            <a:off x="5056634" y="2138976"/>
            <a:ext cx="9567" cy="25949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98BB0EA1-B6CE-FF64-472E-38CDD4CA2123}"/>
              </a:ext>
            </a:extLst>
          </p:cNvPr>
          <p:cNvCxnSpPr>
            <a:cxnSpLocks/>
          </p:cNvCxnSpPr>
          <p:nvPr/>
        </p:nvCxnSpPr>
        <p:spPr>
          <a:xfrm>
            <a:off x="5062980" y="1827215"/>
            <a:ext cx="0" cy="3111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CFBC74C-9FB5-2C68-47F0-4817A23BD98C}"/>
              </a:ext>
            </a:extLst>
          </p:cNvPr>
          <p:cNvCxnSpPr>
            <a:cxnSpLocks/>
          </p:cNvCxnSpPr>
          <p:nvPr/>
        </p:nvCxnSpPr>
        <p:spPr>
          <a:xfrm flipH="1">
            <a:off x="5047958" y="1830700"/>
            <a:ext cx="1031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1" name="Table 120">
            <a:extLst>
              <a:ext uri="{FF2B5EF4-FFF2-40B4-BE49-F238E27FC236}">
                <a16:creationId xmlns:a16="http://schemas.microsoft.com/office/drawing/2014/main" id="{710F6776-A181-4015-D13C-AF4429308B46}"/>
              </a:ext>
            </a:extLst>
          </p:cNvPr>
          <p:cNvGraphicFramePr>
            <a:graphicFrameLocks noGrp="1"/>
          </p:cNvGraphicFramePr>
          <p:nvPr/>
        </p:nvGraphicFramePr>
        <p:xfrm>
          <a:off x="5152725" y="2502710"/>
          <a:ext cx="1139825" cy="21113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5270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CAWANGAN VIGILAN &amp; PEMANTAUAN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3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094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Zahroh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Hasanah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Agustini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Ninaya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Sekarwarni</a:t>
                      </a:r>
                      <a:r>
                        <a:rPr lang="en-MY" sz="500" u="none" strike="noStrike" dirty="0">
                          <a:effectLst/>
                        </a:rPr>
                        <a:t> Binti </a:t>
                      </a:r>
                      <a:r>
                        <a:rPr lang="en-MY" sz="500" u="none" strike="noStrike" dirty="0" err="1">
                          <a:effectLst/>
                        </a:rPr>
                        <a:t>Darwis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Harahap</a:t>
                      </a:r>
                      <a:r>
                        <a:rPr lang="en-MY" sz="500" u="none" strike="noStrike" dirty="0">
                          <a:effectLst/>
                        </a:rPr>
                        <a:t>, C12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3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4009">
                <a:tc>
                  <a:txBody>
                    <a:bodyPr/>
                    <a:lstStyle/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3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7552EE59-FF45-F976-F91F-49FFE9E6B295}"/>
              </a:ext>
            </a:extLst>
          </p:cNvPr>
          <p:cNvCxnSpPr>
            <a:cxnSpLocks/>
          </p:cNvCxnSpPr>
          <p:nvPr/>
        </p:nvCxnSpPr>
        <p:spPr>
          <a:xfrm>
            <a:off x="5056634" y="2246550"/>
            <a:ext cx="1016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51329ADC-0E7B-952C-38BD-F04AB2E8DC73}"/>
              </a:ext>
            </a:extLst>
          </p:cNvPr>
          <p:cNvCxnSpPr>
            <a:cxnSpLocks/>
          </p:cNvCxnSpPr>
          <p:nvPr/>
        </p:nvCxnSpPr>
        <p:spPr>
          <a:xfrm>
            <a:off x="5066201" y="4733904"/>
            <a:ext cx="10318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7" name="Table 126">
            <a:extLst>
              <a:ext uri="{FF2B5EF4-FFF2-40B4-BE49-F238E27FC236}">
                <a16:creationId xmlns:a16="http://schemas.microsoft.com/office/drawing/2014/main" id="{893AE0A7-C012-C42C-8D20-359677ABA40F}"/>
              </a:ext>
            </a:extLst>
          </p:cNvPr>
          <p:cNvGraphicFramePr>
            <a:graphicFrameLocks noGrp="1"/>
          </p:cNvGraphicFramePr>
          <p:nvPr/>
        </p:nvGraphicFramePr>
        <p:xfrm>
          <a:off x="6514522" y="1753002"/>
          <a:ext cx="1158695" cy="2508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58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 KHIDMAT PENGURUSAN (UKP)</a:t>
                      </a:r>
                    </a:p>
                  </a:txBody>
                  <a:tcPr marL="7143" marR="7143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Nurul Aini binti Surip, N10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A88D230B-7FBD-30CA-45AB-4FDF842D2CE2}"/>
              </a:ext>
            </a:extLst>
          </p:cNvPr>
          <p:cNvCxnSpPr/>
          <p:nvPr/>
        </p:nvCxnSpPr>
        <p:spPr>
          <a:xfrm>
            <a:off x="8254991" y="1652976"/>
            <a:ext cx="0" cy="1031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25A0F9B9-D9A0-7CD3-5A05-EF0E5DB3E100}"/>
              </a:ext>
            </a:extLst>
          </p:cNvPr>
          <p:cNvCxnSpPr>
            <a:cxnSpLocks/>
          </p:cNvCxnSpPr>
          <p:nvPr/>
        </p:nvCxnSpPr>
        <p:spPr>
          <a:xfrm>
            <a:off x="6398058" y="2065338"/>
            <a:ext cx="5318" cy="28438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68862434-4A75-7646-F9B5-D363B08DA50E}"/>
              </a:ext>
            </a:extLst>
          </p:cNvPr>
          <p:cNvCxnSpPr>
            <a:cxnSpLocks/>
          </p:cNvCxnSpPr>
          <p:nvPr/>
        </p:nvCxnSpPr>
        <p:spPr>
          <a:xfrm>
            <a:off x="6411334" y="2146030"/>
            <a:ext cx="10318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B3E4239D-4A49-ECED-373E-B51791D92617}"/>
              </a:ext>
            </a:extLst>
          </p:cNvPr>
          <p:cNvCxnSpPr>
            <a:cxnSpLocks/>
          </p:cNvCxnSpPr>
          <p:nvPr/>
        </p:nvCxnSpPr>
        <p:spPr>
          <a:xfrm>
            <a:off x="6399248" y="1821489"/>
            <a:ext cx="0" cy="2571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4C2784EA-7581-EAF2-6D8D-EEE650B84EC8}"/>
              </a:ext>
            </a:extLst>
          </p:cNvPr>
          <p:cNvCxnSpPr>
            <a:cxnSpLocks/>
          </p:cNvCxnSpPr>
          <p:nvPr/>
        </p:nvCxnSpPr>
        <p:spPr>
          <a:xfrm flipH="1">
            <a:off x="6375802" y="1818894"/>
            <a:ext cx="1031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74E6B42D-BE77-6716-DA9E-64ECA5FC94AD}"/>
              </a:ext>
            </a:extLst>
          </p:cNvPr>
          <p:cNvCxnSpPr>
            <a:cxnSpLocks/>
          </p:cNvCxnSpPr>
          <p:nvPr/>
        </p:nvCxnSpPr>
        <p:spPr>
          <a:xfrm>
            <a:off x="6408159" y="3038748"/>
            <a:ext cx="10953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A79AAE2F-91F9-6333-18C5-E095C17BCB75}"/>
              </a:ext>
            </a:extLst>
          </p:cNvPr>
          <p:cNvCxnSpPr>
            <a:cxnSpLocks/>
          </p:cNvCxnSpPr>
          <p:nvPr/>
        </p:nvCxnSpPr>
        <p:spPr>
          <a:xfrm>
            <a:off x="6396105" y="3614474"/>
            <a:ext cx="10318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0" name="Table 139">
            <a:extLst>
              <a:ext uri="{FF2B5EF4-FFF2-40B4-BE49-F238E27FC236}">
                <a16:creationId xmlns:a16="http://schemas.microsoft.com/office/drawing/2014/main" id="{EE674BEE-5E26-22AB-CAEF-C016FE2594AA}"/>
              </a:ext>
            </a:extLst>
          </p:cNvPr>
          <p:cNvGraphicFramePr>
            <a:graphicFrameLocks noGrp="1"/>
          </p:cNvGraphicFramePr>
          <p:nvPr/>
        </p:nvGraphicFramePr>
        <p:xfrm>
          <a:off x="6511347" y="3545606"/>
          <a:ext cx="1139955" cy="69039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5065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Sumber</a:t>
                      </a:r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Manusia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065"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Afifah Binti Abdul Razak, N9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0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Raihan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Mohd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Hashim, N7</a:t>
                      </a:r>
                    </a:p>
                  </a:txBody>
                  <a:tcPr marL="7144" marR="7144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065"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Norasnida binti Mohd Mokhlas, N2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5065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Robiatun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Adawiyah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Zainon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N1</a:t>
                      </a:r>
                    </a:p>
                  </a:txBody>
                  <a:tcPr marL="7144" marR="7144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5065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Nadhirah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Ghani, N1</a:t>
                      </a:r>
                    </a:p>
                  </a:txBody>
                  <a:tcPr marL="7144" marR="7144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41" name="Table 140">
            <a:extLst>
              <a:ext uri="{FF2B5EF4-FFF2-40B4-BE49-F238E27FC236}">
                <a16:creationId xmlns:a16="http://schemas.microsoft.com/office/drawing/2014/main" id="{B7E2BFCB-BF29-317F-7653-AE5534B72726}"/>
              </a:ext>
            </a:extLst>
          </p:cNvPr>
          <p:cNvGraphicFramePr>
            <a:graphicFrameLocks noGrp="1"/>
          </p:cNvGraphicFramePr>
          <p:nvPr/>
        </p:nvGraphicFramePr>
        <p:xfrm>
          <a:off x="6511347" y="2036126"/>
          <a:ext cx="1151848" cy="92354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51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1699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Pentadbiran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6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91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Saiful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Tarmaji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N7</a:t>
                      </a:r>
                    </a:p>
                  </a:txBody>
                  <a:tcPr marL="7143" marR="7143" marT="7146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3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Imran Bin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Ahmadul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Zaradi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N1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6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914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Mohamad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Fauzi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Idris, N1</a:t>
                      </a:r>
                    </a:p>
                  </a:txBody>
                  <a:tcPr marL="7143" marR="7143" marT="7146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914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Asmadi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Abdul Kadir, H1</a:t>
                      </a:r>
                    </a:p>
                  </a:txBody>
                  <a:tcPr marL="7143" marR="7143" marT="7146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914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Rozman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Radzuan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H1</a:t>
                      </a:r>
                    </a:p>
                  </a:txBody>
                  <a:tcPr marL="7143" marR="7143" marT="7146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914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Shafiq Danial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Fauzi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H1</a:t>
                      </a:r>
                    </a:p>
                  </a:txBody>
                  <a:tcPr marL="7143" marR="7143" marT="7146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9914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Azizan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Hadri, H1</a:t>
                      </a:r>
                    </a:p>
                  </a:txBody>
                  <a:tcPr marL="7143" marR="7143" marT="7146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42" name="Table 141">
            <a:extLst>
              <a:ext uri="{FF2B5EF4-FFF2-40B4-BE49-F238E27FC236}">
                <a16:creationId xmlns:a16="http://schemas.microsoft.com/office/drawing/2014/main" id="{79A5FB9A-FE5A-46D2-FB8F-E82A356E7589}"/>
              </a:ext>
            </a:extLst>
          </p:cNvPr>
          <p:cNvGraphicFramePr>
            <a:graphicFrameLocks noGrp="1"/>
          </p:cNvGraphicFramePr>
          <p:nvPr/>
        </p:nvGraphicFramePr>
        <p:xfrm>
          <a:off x="7736863" y="1757990"/>
          <a:ext cx="1084944" cy="22324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84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2347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 UNIT KEWANGAN, AKAUN &amp; HASIL (UKAH)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936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u="none" strike="noStrike" dirty="0">
                          <a:effectLst/>
                        </a:rPr>
                        <a:t>Wan 'Amirah Binti Kamarudin, WA10</a:t>
                      </a:r>
                    </a:p>
                  </a:txBody>
                  <a:tcPr marL="7144" marR="7144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03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Syaza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Madihah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Mohd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Ariffin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W9</a:t>
                      </a:r>
                    </a:p>
                  </a:txBody>
                  <a:tcPr marL="7144" marR="7144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7121">
                <a:tc>
                  <a:txBody>
                    <a:bodyPr/>
                    <a:lstStyle/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3" name="Table 142">
            <a:extLst>
              <a:ext uri="{FF2B5EF4-FFF2-40B4-BE49-F238E27FC236}">
                <a16:creationId xmlns:a16="http://schemas.microsoft.com/office/drawing/2014/main" id="{F8696C72-BCA6-9859-4D1F-07A58E1AAF27}"/>
              </a:ext>
            </a:extLst>
          </p:cNvPr>
          <p:cNvGraphicFramePr>
            <a:graphicFrameLocks noGrp="1"/>
          </p:cNvGraphicFramePr>
          <p:nvPr/>
        </p:nvGraphicFramePr>
        <p:xfrm>
          <a:off x="7806856" y="2173739"/>
          <a:ext cx="952500" cy="9809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562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Hasil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52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56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Azhar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Hassan, W7</a:t>
                      </a:r>
                    </a:p>
                  </a:txBody>
                  <a:tcPr marL="7140" marR="7140" marT="7152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56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Nurzuriati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Akmal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Mohd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W1</a:t>
                      </a:r>
                    </a:p>
                  </a:txBody>
                  <a:tcPr marL="7140" marR="7140" marT="7152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56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Hazirah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Shamsuddin, W1</a:t>
                      </a:r>
                    </a:p>
                  </a:txBody>
                  <a:tcPr marL="7140" marR="7140" marT="7152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892">
                <a:tc>
                  <a:txBody>
                    <a:bodyPr/>
                    <a:lstStyle/>
                    <a:p>
                      <a:pPr algn="ctr" fontAlgn="b"/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Tengku Arina Kamilah Binti Tengku Ab Rahman, W1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52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56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MY" sz="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Amira Izzati Binti </a:t>
                      </a:r>
                      <a:r>
                        <a:rPr kumimoji="0" lang="en-MY" sz="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Zulkifle</a:t>
                      </a:r>
                      <a:r>
                        <a:rPr kumimoji="0" lang="en-MY" sz="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, W1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52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556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Nurul </a:t>
                      </a:r>
                      <a:r>
                        <a:rPr lang="en-MY" sz="5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Farihan</a:t>
                      </a:r>
                      <a:r>
                        <a:rPr lang="en-MY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Binti Mat Ail, W1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52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695364"/>
                  </a:ext>
                </a:extLst>
              </a:tr>
            </a:tbl>
          </a:graphicData>
        </a:graphic>
      </p:graphicFrame>
      <p:graphicFrame>
        <p:nvGraphicFramePr>
          <p:cNvPr id="144" name="Table 143">
            <a:extLst>
              <a:ext uri="{FF2B5EF4-FFF2-40B4-BE49-F238E27FC236}">
                <a16:creationId xmlns:a16="http://schemas.microsoft.com/office/drawing/2014/main" id="{9991E4B9-3BE9-4DEA-9284-5B98059A7943}"/>
              </a:ext>
            </a:extLst>
          </p:cNvPr>
          <p:cNvGraphicFramePr>
            <a:graphicFrameLocks noGrp="1"/>
          </p:cNvGraphicFramePr>
          <p:nvPr/>
        </p:nvGraphicFramePr>
        <p:xfrm>
          <a:off x="7802291" y="3202505"/>
          <a:ext cx="954088" cy="6634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336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Kewangan &amp; Akaun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40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3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Ainie Norzila Binti Ismail, W6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40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363">
                <a:tc>
                  <a:txBody>
                    <a:bodyPr/>
                    <a:lstStyle/>
                    <a:p>
                      <a:pPr algn="ctr" fontAlgn="b"/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Afnan Binti Mohd Kamal, W5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40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36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Nursyamsiah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Esa, W5</a:t>
                      </a:r>
                      <a:endParaRPr lang="en-MY" sz="500" b="0" i="0" u="none" strike="noStrike" dirty="0">
                        <a:solidFill>
                          <a:srgbClr val="92D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40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019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Farhana Binti Mohamad Fadil, W1</a:t>
                      </a:r>
                    </a:p>
                  </a:txBody>
                  <a:tcPr marL="7152" marR="7152" marT="7140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5" name="Table 144">
            <a:extLst>
              <a:ext uri="{FF2B5EF4-FFF2-40B4-BE49-F238E27FC236}">
                <a16:creationId xmlns:a16="http://schemas.microsoft.com/office/drawing/2014/main" id="{7368F5DF-5E57-032E-1C30-972DFBC3A092}"/>
              </a:ext>
            </a:extLst>
          </p:cNvPr>
          <p:cNvGraphicFramePr>
            <a:graphicFrameLocks noGrp="1"/>
          </p:cNvGraphicFramePr>
          <p:nvPr/>
        </p:nvGraphicFramePr>
        <p:xfrm>
          <a:off x="6502159" y="2994727"/>
          <a:ext cx="1151845" cy="50388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51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972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Perolehan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97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Siti Maisarah Binti Abu Bakar, N9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97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Mohd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Ramzuzaman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Rozlan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N1</a:t>
                      </a:r>
                    </a:p>
                  </a:txBody>
                  <a:tcPr marL="7143" marR="7143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97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Hafiza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Azwani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Mohd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Saidi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, N1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778020"/>
                  </a:ext>
                </a:extLst>
              </a:tr>
            </a:tbl>
          </a:graphicData>
        </a:graphic>
      </p:graphicFrame>
      <p:graphicFrame>
        <p:nvGraphicFramePr>
          <p:cNvPr id="146" name="Table 145">
            <a:extLst>
              <a:ext uri="{FF2B5EF4-FFF2-40B4-BE49-F238E27FC236}">
                <a16:creationId xmlns:a16="http://schemas.microsoft.com/office/drawing/2014/main" id="{1104A4BC-A184-A0B9-FFC0-84AC4BECAA49}"/>
              </a:ext>
            </a:extLst>
          </p:cNvPr>
          <p:cNvGraphicFramePr>
            <a:graphicFrameLocks noGrp="1"/>
          </p:cNvGraphicFramePr>
          <p:nvPr/>
        </p:nvGraphicFramePr>
        <p:xfrm>
          <a:off x="10232093" y="1017878"/>
          <a:ext cx="1139825" cy="2508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 KOMUNIKASI KORPORAT</a:t>
                      </a:r>
                    </a:p>
                  </a:txBody>
                  <a:tcPr marL="7143" marR="7143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Ahmad Farhan Bin Mohd Yunus, S10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C4755E47-B119-6186-ED6E-DDC7BD89B104}"/>
              </a:ext>
            </a:extLst>
          </p:cNvPr>
          <p:cNvCxnSpPr>
            <a:cxnSpLocks/>
          </p:cNvCxnSpPr>
          <p:nvPr/>
        </p:nvCxnSpPr>
        <p:spPr>
          <a:xfrm>
            <a:off x="10128108" y="1268704"/>
            <a:ext cx="0" cy="6212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82799ED4-B18F-E3CD-13DC-E752E48FC9C1}"/>
              </a:ext>
            </a:extLst>
          </p:cNvPr>
          <p:cNvCxnSpPr>
            <a:cxnSpLocks/>
          </p:cNvCxnSpPr>
          <p:nvPr/>
        </p:nvCxnSpPr>
        <p:spPr>
          <a:xfrm>
            <a:off x="10128108" y="1036929"/>
            <a:ext cx="0" cy="2317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5F50894A-7201-ED04-DC53-FCC2B2DCFD8C}"/>
              </a:ext>
            </a:extLst>
          </p:cNvPr>
          <p:cNvCxnSpPr>
            <a:cxnSpLocks/>
          </p:cNvCxnSpPr>
          <p:nvPr/>
        </p:nvCxnSpPr>
        <p:spPr>
          <a:xfrm flipH="1">
            <a:off x="10128108" y="1036929"/>
            <a:ext cx="1031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1" name="Table 150">
            <a:extLst>
              <a:ext uri="{FF2B5EF4-FFF2-40B4-BE49-F238E27FC236}">
                <a16:creationId xmlns:a16="http://schemas.microsoft.com/office/drawing/2014/main" id="{AFC21B34-F148-0A65-CB5D-B8F850939B3E}"/>
              </a:ext>
            </a:extLst>
          </p:cNvPr>
          <p:cNvGraphicFramePr>
            <a:graphicFrameLocks noGrp="1"/>
          </p:cNvGraphicFramePr>
          <p:nvPr/>
        </p:nvGraphicFramePr>
        <p:xfrm>
          <a:off x="10232093" y="1304235"/>
          <a:ext cx="1139825" cy="5037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9528">
                <a:tc>
                  <a:txBody>
                    <a:bodyPr/>
                    <a:lstStyle/>
                    <a:p>
                      <a:pPr marL="0" marR="0" lvl="0" indent="0" algn="ctr" defTabSz="91441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PENTADBIRAN KORPORAT MEDIA &amp; KANDUNGAN DIGITAL</a:t>
                      </a:r>
                    </a:p>
                  </a:txBody>
                  <a:tcPr marL="7143" marR="7143" marT="7129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153">
                <a:tc>
                  <a:txBody>
                    <a:bodyPr/>
                    <a:lstStyle/>
                    <a:p>
                      <a:pPr algn="ctr" fontAlgn="b"/>
                      <a:r>
                        <a:rPr lang="nl-NL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Wan Nurhalimah Binti Wan Abdullah, S9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29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15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Izzudin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Abdul Jalil, S5</a:t>
                      </a:r>
                    </a:p>
                  </a:txBody>
                  <a:tcPr marL="7143" marR="7143" marT="7129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90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Mohamad Nazrin Bin Che Ma, S5</a:t>
                      </a:r>
                    </a:p>
                  </a:txBody>
                  <a:tcPr marL="7143" marR="7143" marT="7129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2" name="Table 151">
            <a:extLst>
              <a:ext uri="{FF2B5EF4-FFF2-40B4-BE49-F238E27FC236}">
                <a16:creationId xmlns:a16="http://schemas.microsoft.com/office/drawing/2014/main" id="{AA2A0B68-2846-7B9F-AB23-7E91DF092F29}"/>
              </a:ext>
            </a:extLst>
          </p:cNvPr>
          <p:cNvGraphicFramePr>
            <a:graphicFrameLocks noGrp="1"/>
          </p:cNvGraphicFramePr>
          <p:nvPr/>
        </p:nvGraphicFramePr>
        <p:xfrm>
          <a:off x="6514049" y="4283725"/>
          <a:ext cx="1139955" cy="4799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7420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MDACORE &amp; Latihan</a:t>
                      </a:r>
                    </a:p>
                  </a:txBody>
                  <a:tcPr marL="7144" marR="7144" marT="7144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420"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Ammar Haziq Bin Mohd Azri, N9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490">
                <a:tc>
                  <a:txBody>
                    <a:bodyPr/>
                    <a:lstStyle/>
                    <a:p>
                      <a:pPr algn="ctr" fontAlgn="b"/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Izzati Adha Binti Zuman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N5</a:t>
                      </a:r>
                    </a:p>
                  </a:txBody>
                  <a:tcPr marL="7144" marR="7144" marT="7144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49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Raja Norzahrina Binti Raja Abd Rahman, N1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5059926"/>
                  </a:ext>
                </a:extLst>
              </a:tr>
            </a:tbl>
          </a:graphicData>
        </a:graphic>
      </p:graphicFrame>
      <p:graphicFrame>
        <p:nvGraphicFramePr>
          <p:cNvPr id="153" name="Table 152">
            <a:extLst>
              <a:ext uri="{FF2B5EF4-FFF2-40B4-BE49-F238E27FC236}">
                <a16:creationId xmlns:a16="http://schemas.microsoft.com/office/drawing/2014/main" id="{6EC34E03-CA54-9931-8F04-FAD5108861A8}"/>
              </a:ext>
            </a:extLst>
          </p:cNvPr>
          <p:cNvGraphicFramePr>
            <a:graphicFrameLocks noGrp="1"/>
          </p:cNvGraphicFramePr>
          <p:nvPr/>
        </p:nvGraphicFramePr>
        <p:xfrm>
          <a:off x="10231963" y="1836274"/>
          <a:ext cx="1139955" cy="43039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131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PENGURUSAN KOMUNIKASI</a:t>
                      </a:r>
                    </a:p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&amp; KESEDARAN AWAM</a:t>
                      </a: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311">
                <a:tc>
                  <a:txBody>
                    <a:bodyPr/>
                    <a:lstStyle/>
                    <a:p>
                      <a:pPr algn="ctr" fontAlgn="b"/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Herman Sah Bin Ab Hassan,S9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31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Syamsul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Akmal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Shaharizan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S5</a:t>
                      </a: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56" name="Table 155">
            <a:extLst>
              <a:ext uri="{FF2B5EF4-FFF2-40B4-BE49-F238E27FC236}">
                <a16:creationId xmlns:a16="http://schemas.microsoft.com/office/drawing/2014/main" id="{BFFD7812-B51B-4CAC-7A0A-D99B16D094F6}"/>
              </a:ext>
            </a:extLst>
          </p:cNvPr>
          <p:cNvGraphicFramePr>
            <a:graphicFrameLocks noGrp="1"/>
          </p:cNvGraphicFramePr>
          <p:nvPr/>
        </p:nvGraphicFramePr>
        <p:xfrm>
          <a:off x="8892994" y="1756164"/>
          <a:ext cx="1139825" cy="32814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6457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UNIT ICT &amp; PENGURUSAN MAKLUMAT (UICT)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321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u="none" strike="noStrike" dirty="0">
                          <a:effectLst/>
                        </a:rPr>
                        <a:t>Salman bin Sha'ri, F10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1641">
                <a:tc>
                  <a:txBody>
                    <a:bodyPr/>
                    <a:lstStyle/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MY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59787BCF-5B36-1D62-503A-3F686DDC786F}"/>
              </a:ext>
            </a:extLst>
          </p:cNvPr>
          <p:cNvCxnSpPr>
            <a:cxnSpLocks/>
          </p:cNvCxnSpPr>
          <p:nvPr/>
        </p:nvCxnSpPr>
        <p:spPr>
          <a:xfrm>
            <a:off x="10128108" y="1360751"/>
            <a:ext cx="10318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186613C9-43B8-0A68-BA9C-803D135D81CD}"/>
              </a:ext>
            </a:extLst>
          </p:cNvPr>
          <p:cNvCxnSpPr>
            <a:cxnSpLocks/>
          </p:cNvCxnSpPr>
          <p:nvPr/>
        </p:nvCxnSpPr>
        <p:spPr>
          <a:xfrm>
            <a:off x="10128108" y="1889926"/>
            <a:ext cx="10318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1" name="Table 160">
            <a:extLst>
              <a:ext uri="{FF2B5EF4-FFF2-40B4-BE49-F238E27FC236}">
                <a16:creationId xmlns:a16="http://schemas.microsoft.com/office/drawing/2014/main" id="{69AF1086-1AF6-D522-9D34-CFB3489DF5B1}"/>
              </a:ext>
            </a:extLst>
          </p:cNvPr>
          <p:cNvGraphicFramePr>
            <a:graphicFrameLocks noGrp="1"/>
          </p:cNvGraphicFramePr>
          <p:nvPr/>
        </p:nvGraphicFramePr>
        <p:xfrm>
          <a:off x="8980440" y="2157192"/>
          <a:ext cx="952500" cy="33942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958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Dasar, Strategik &amp; Perolehan ICT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11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958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Noorzarina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Miswan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F9</a:t>
                      </a:r>
                    </a:p>
                  </a:txBody>
                  <a:tcPr marL="7140" marR="7140" marT="7111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958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Syafiq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Shahrudin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F9</a:t>
                      </a:r>
                    </a:p>
                  </a:txBody>
                  <a:tcPr marL="7140" marR="7140" marT="7111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2" name="Table 161">
            <a:extLst>
              <a:ext uri="{FF2B5EF4-FFF2-40B4-BE49-F238E27FC236}">
                <a16:creationId xmlns:a16="http://schemas.microsoft.com/office/drawing/2014/main" id="{EDC216D2-EA90-DE35-550A-7D90A1FD61D7}"/>
              </a:ext>
            </a:extLst>
          </p:cNvPr>
          <p:cNvGraphicFramePr>
            <a:graphicFrameLocks noGrp="1"/>
          </p:cNvGraphicFramePr>
          <p:nvPr/>
        </p:nvGraphicFramePr>
        <p:xfrm>
          <a:off x="8976997" y="2550306"/>
          <a:ext cx="952500" cy="47859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8136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Rangkaian, Pusat Data &amp; Keselamatan ICT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32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80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Ruhan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Aslah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Shaharuddin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F9</a:t>
                      </a:r>
                    </a:p>
                  </a:txBody>
                  <a:tcPr marL="7140" marR="7140" marT="7132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481">
                <a:tc>
                  <a:txBody>
                    <a:bodyPr/>
                    <a:lstStyle/>
                    <a:p>
                      <a:pPr algn="ctr" fontAlgn="b"/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‘Azizan Hazim Bin Supian Najib, FA9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32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3" name="Table 162">
            <a:extLst>
              <a:ext uri="{FF2B5EF4-FFF2-40B4-BE49-F238E27FC236}">
                <a16:creationId xmlns:a16="http://schemas.microsoft.com/office/drawing/2014/main" id="{F9AFB98E-DE8A-F8DF-744D-375F3F228B06}"/>
              </a:ext>
            </a:extLst>
          </p:cNvPr>
          <p:cNvGraphicFramePr>
            <a:graphicFrameLocks noGrp="1"/>
          </p:cNvGraphicFramePr>
          <p:nvPr/>
        </p:nvGraphicFramePr>
        <p:xfrm>
          <a:off x="8976997" y="3088388"/>
          <a:ext cx="952500" cy="47859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9622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Bantuan Teknikal &amp; Selenggara Perkakasan ICT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3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59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Rahzihan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Zulnasyreeq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Wan A Rahman, F9</a:t>
                      </a:r>
                    </a:p>
                  </a:txBody>
                  <a:tcPr marL="7140" marR="7140" marT="713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48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Farish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Amer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Zainol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Abidin, FA5 </a:t>
                      </a:r>
                    </a:p>
                  </a:txBody>
                  <a:tcPr marL="7140" marR="7140" marT="713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4" name="Table 163">
            <a:extLst>
              <a:ext uri="{FF2B5EF4-FFF2-40B4-BE49-F238E27FC236}">
                <a16:creationId xmlns:a16="http://schemas.microsoft.com/office/drawing/2014/main" id="{BEAB3F25-8C10-A7A7-D9AC-20CA72D0D77A}"/>
              </a:ext>
            </a:extLst>
          </p:cNvPr>
          <p:cNvGraphicFramePr>
            <a:graphicFrameLocks noGrp="1"/>
          </p:cNvGraphicFramePr>
          <p:nvPr/>
        </p:nvGraphicFramePr>
        <p:xfrm>
          <a:off x="8969067" y="3598824"/>
          <a:ext cx="960430" cy="136278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60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7918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Pembangunan Sistem, Pembangunan, Penyelenggaraan &amp; Sokongan Teknikal Sistem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647">
                <a:tc>
                  <a:txBody>
                    <a:bodyPr/>
                    <a:lstStyle/>
                    <a:p>
                      <a:pPr marL="0" marR="0" lvl="0" indent="0" algn="ctr" defTabSz="91441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Suhaimi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Deris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F9</a:t>
                      </a:r>
                    </a:p>
                  </a:txBody>
                  <a:tcPr marL="7140" marR="7140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47">
                <a:tc>
                  <a:txBody>
                    <a:bodyPr/>
                    <a:lstStyle/>
                    <a:p>
                      <a:pPr algn="ctr" fontAlgn="b"/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Syazila Binti Hamzah, F9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47">
                <a:tc>
                  <a:txBody>
                    <a:bodyPr/>
                    <a:lstStyle/>
                    <a:p>
                      <a:pPr algn="ctr" fontAlgn="b"/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Nurul Diyana Binti Mohd Nor,F9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4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Syakirul Bin Suhaimi, FA5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778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Shahrul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Nizham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Ariffin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FA5</a:t>
                      </a:r>
                    </a:p>
                  </a:txBody>
                  <a:tcPr marL="7140" marR="7140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47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Ain Akasyah Binti Omar,FA5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07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Sufia Binti Hassan,FA5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7647">
                <a:tc>
                  <a:txBody>
                    <a:bodyPr/>
                    <a:lstStyle/>
                    <a:p>
                      <a:pPr algn="ctr" fontAlgn="b"/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Hafiza Najwa Binti Jamal,FA5 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067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Aliya Binti Hudi, FA5</a:t>
                      </a:r>
                      <a:endParaRPr kumimoji="0" lang="en-MY" sz="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140" marR="7140" marT="7143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A4926B6E-5740-5471-B879-CE133B970177}"/>
              </a:ext>
            </a:extLst>
          </p:cNvPr>
          <p:cNvCxnSpPr>
            <a:cxnSpLocks/>
          </p:cNvCxnSpPr>
          <p:nvPr/>
        </p:nvCxnSpPr>
        <p:spPr>
          <a:xfrm>
            <a:off x="6396105" y="4342464"/>
            <a:ext cx="12159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DB0FA1F-8C8D-226F-0B98-A23CCB44D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551533"/>
              </p:ext>
            </p:extLst>
          </p:nvPr>
        </p:nvGraphicFramePr>
        <p:xfrm>
          <a:off x="10302893" y="2791972"/>
          <a:ext cx="949704" cy="184116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30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59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Pejabat</a:t>
                      </a:r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Ketua </a:t>
                      </a:r>
                      <a:r>
                        <a:rPr lang="en-MY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Eksekutif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40" marR="7140" marT="7162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57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BHAI</a:t>
                      </a:r>
                    </a:p>
                  </a:txBody>
                  <a:tcPr marL="7140" marR="7140" marT="71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140" marR="7140" marT="7162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571">
                <a:tc>
                  <a:txBody>
                    <a:bodyPr/>
                    <a:lstStyle/>
                    <a:p>
                      <a:pPr marL="0" marR="0" lvl="0" indent="0" algn="ctr" defTabSz="91441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DASAR</a:t>
                      </a:r>
                    </a:p>
                  </a:txBody>
                  <a:tcPr marL="7140" marR="7140" marT="71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140" marR="7140" marT="7162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57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BKPP</a:t>
                      </a:r>
                    </a:p>
                  </a:txBody>
                  <a:tcPr marL="7140" marR="7140" marT="71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140" marR="7140" marT="7162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57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BPP</a:t>
                      </a:r>
                    </a:p>
                  </a:txBody>
                  <a:tcPr marL="7140" marR="7140" marT="71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140" marR="7140" marT="7162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57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UKP</a:t>
                      </a:r>
                    </a:p>
                  </a:txBody>
                  <a:tcPr marL="7140" marR="7140" marT="71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0" marR="7140" marT="7162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UKAH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62" marB="0" anchor="ctr"/>
                </a:tc>
                <a:extLst>
                  <a:ext uri="{0D108BD9-81ED-4DB2-BD59-A6C34878D82A}">
                    <a16:rowId xmlns:a16="http://schemas.microsoft.com/office/drawing/2014/main" val="1255979821"/>
                  </a:ext>
                </a:extLst>
              </a:tr>
              <a:tr h="198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UICT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62" marB="0" anchor="ctr"/>
                </a:tc>
                <a:extLst>
                  <a:ext uri="{0D108BD9-81ED-4DB2-BD59-A6C34878D82A}">
                    <a16:rowId xmlns:a16="http://schemas.microsoft.com/office/drawing/2014/main" val="3939287409"/>
                  </a:ext>
                </a:extLst>
              </a:tr>
              <a:tr h="19857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JUMLAH</a:t>
                      </a:r>
                    </a:p>
                  </a:txBody>
                  <a:tcPr marL="7140" marR="7140" marT="716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7140" marR="7140" marT="7162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08" name="Table 107">
            <a:extLst>
              <a:ext uri="{FF2B5EF4-FFF2-40B4-BE49-F238E27FC236}">
                <a16:creationId xmlns:a16="http://schemas.microsoft.com/office/drawing/2014/main" id="{4E5E38C3-CAB3-58B4-CD7B-89DB6DA683C0}"/>
              </a:ext>
            </a:extLst>
          </p:cNvPr>
          <p:cNvGraphicFramePr>
            <a:graphicFrameLocks noGrp="1"/>
          </p:cNvGraphicFramePr>
          <p:nvPr/>
        </p:nvGraphicFramePr>
        <p:xfrm>
          <a:off x="5248607" y="2871103"/>
          <a:ext cx="952500" cy="6270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12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Unit Vigilan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1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Hazreen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Abdul Razak, J10</a:t>
                      </a:r>
                    </a:p>
                  </a:txBody>
                  <a:tcPr marL="7140" marR="7140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1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Norshafina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Sahinin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C10</a:t>
                      </a:r>
                    </a:p>
                  </a:txBody>
                  <a:tcPr marL="7140" marR="7140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41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Noor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Fasihah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Nasaruddin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C9</a:t>
                      </a:r>
                    </a:p>
                  </a:txBody>
                  <a:tcPr marL="7140" marR="7140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41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Faira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Hanim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Ismail, C9</a:t>
                      </a:r>
                    </a:p>
                  </a:txBody>
                  <a:tcPr marL="7140" marR="7140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4" name="Table 113">
            <a:extLst>
              <a:ext uri="{FF2B5EF4-FFF2-40B4-BE49-F238E27FC236}">
                <a16:creationId xmlns:a16="http://schemas.microsoft.com/office/drawing/2014/main" id="{30A389E2-B4D6-73DF-EC3C-EAC741237A0E}"/>
              </a:ext>
            </a:extLst>
          </p:cNvPr>
          <p:cNvGraphicFramePr>
            <a:graphicFrameLocks noGrp="1"/>
          </p:cNvGraphicFramePr>
          <p:nvPr/>
        </p:nvGraphicFramePr>
        <p:xfrm>
          <a:off x="5247862" y="3552466"/>
          <a:ext cx="954088" cy="9320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4940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Unit Pemantauan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628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Ikhwan Hafiz Bin Zainuddin, J10</a:t>
                      </a:r>
                    </a:p>
                  </a:txBody>
                  <a:tcPr marL="7152" marR="7152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628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Izham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Muhamad Noor, C9</a:t>
                      </a:r>
                    </a:p>
                  </a:txBody>
                  <a:tcPr marL="7152" marR="7152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940">
                <a:tc>
                  <a:txBody>
                    <a:bodyPr/>
                    <a:lstStyle/>
                    <a:p>
                      <a:pPr algn="ctr" fontAlgn="b"/>
                      <a:r>
                        <a:rPr lang="de-D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Kamal Hanafi Bin Mohd Nazir,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466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Akmal Bin Rosman, C9</a:t>
                      </a:r>
                    </a:p>
                  </a:txBody>
                  <a:tcPr marL="7152" marR="7152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28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Nik Muhammad Zuhair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Shamsudin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C9</a:t>
                      </a:r>
                    </a:p>
                  </a:txBody>
                  <a:tcPr marL="7152" marR="7152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09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Atikah Binti Zulkipli,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93657"/>
                  </a:ext>
                </a:extLst>
              </a:tr>
            </a:tbl>
          </a:graphicData>
        </a:graphic>
      </p:graphicFrame>
      <p:graphicFrame>
        <p:nvGraphicFramePr>
          <p:cNvPr id="115" name="Table 114">
            <a:extLst>
              <a:ext uri="{FF2B5EF4-FFF2-40B4-BE49-F238E27FC236}">
                <a16:creationId xmlns:a16="http://schemas.microsoft.com/office/drawing/2014/main" id="{6FCD2F25-2B97-9126-E6E0-CB08FBBDC5EA}"/>
              </a:ext>
            </a:extLst>
          </p:cNvPr>
          <p:cNvGraphicFramePr>
            <a:graphicFrameLocks noGrp="1"/>
          </p:cNvGraphicFramePr>
          <p:nvPr/>
        </p:nvGraphicFramePr>
        <p:xfrm>
          <a:off x="5150590" y="4661299"/>
          <a:ext cx="1139955" cy="139834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8560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CAWANGAN RISIKAN &amp; SIASATAN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de-DE" sz="500" u="none" strike="noStrike" dirty="0">
                          <a:effectLst/>
                        </a:rPr>
                        <a:t>Dery Akmal Bin Abdul Rahman, C12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Mohd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Hasbullah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Zulkefly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J10</a:t>
                      </a:r>
                    </a:p>
                  </a:txBody>
                  <a:tcPr marL="7144" marR="7144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Farhan Bin Ishak, J10</a:t>
                      </a:r>
                    </a:p>
                  </a:txBody>
                  <a:tcPr marL="7144" marR="7144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0442528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Tengku Anis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Shafinaz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Tengku Ab Rahman, C9</a:t>
                      </a:r>
                    </a:p>
                  </a:txBody>
                  <a:tcPr marL="7144" marR="7144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Rafiq Husaini Bin Roslan,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875">
                <a:tc>
                  <a:txBody>
                    <a:bodyPr/>
                    <a:lstStyle/>
                    <a:p>
                      <a:pPr algn="ctr" fontAlgn="b"/>
                      <a:r>
                        <a:rPr lang="sv-SE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Farahna Binti Talib,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Syakira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Hana Binti Ahmad Khairi, J9</a:t>
                      </a:r>
                    </a:p>
                  </a:txBody>
                  <a:tcPr marL="7144" marR="7144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Jevitra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A/P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Tahngarajoo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C9</a:t>
                      </a:r>
                    </a:p>
                  </a:txBody>
                  <a:tcPr marL="7144" marR="7144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marL="0" marR="0" lvl="0" indent="0" algn="ctr" defTabSz="91441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Khairunnisa Anati Binti Zahid,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marL="0" marR="0" lvl="0" indent="0" algn="ctr" defTabSz="91441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 Zaim Arif Bin Nor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Azelan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C9</a:t>
                      </a:r>
                    </a:p>
                  </a:txBody>
                  <a:tcPr marL="7144" marR="7144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773926"/>
                  </a:ext>
                </a:extLst>
              </a:tr>
            </a:tbl>
          </a:graphicData>
        </a:graphic>
      </p:graphicFrame>
      <p:graphicFrame>
        <p:nvGraphicFramePr>
          <p:cNvPr id="154" name="Table 153">
            <a:extLst>
              <a:ext uri="{FF2B5EF4-FFF2-40B4-BE49-F238E27FC236}">
                <a16:creationId xmlns:a16="http://schemas.microsoft.com/office/drawing/2014/main" id="{1680FC55-8458-43B1-8AE5-F2BA9E2D0C60}"/>
              </a:ext>
            </a:extLst>
          </p:cNvPr>
          <p:cNvGraphicFramePr>
            <a:graphicFrameLocks noGrp="1"/>
          </p:cNvGraphicFramePr>
          <p:nvPr/>
        </p:nvGraphicFramePr>
        <p:xfrm>
          <a:off x="313795" y="4778324"/>
          <a:ext cx="960989" cy="25084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609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2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1" u="none" strike="noStrike" dirty="0">
                          <a:effectLst/>
                        </a:rPr>
                        <a:t>Unit Import Permit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Nur </a:t>
                      </a:r>
                      <a:r>
                        <a:rPr lang="en-MY" sz="500" u="none" strike="noStrike" dirty="0" err="1">
                          <a:effectLst/>
                        </a:rPr>
                        <a:t>Aisyah</a:t>
                      </a:r>
                      <a:r>
                        <a:rPr lang="en-MY" sz="500" u="none" strike="noStrike" dirty="0">
                          <a:effectLst/>
                        </a:rPr>
                        <a:t> Binti Md Yusof, J9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881544"/>
                  </a:ext>
                </a:extLst>
              </a:tr>
            </a:tbl>
          </a:graphicData>
        </a:graphic>
      </p:graphicFrame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D3D4EA7D-1D12-4ADC-A78E-CC3547456652}"/>
              </a:ext>
            </a:extLst>
          </p:cNvPr>
          <p:cNvCxnSpPr>
            <a:cxnSpLocks/>
          </p:cNvCxnSpPr>
          <p:nvPr/>
        </p:nvCxnSpPr>
        <p:spPr>
          <a:xfrm>
            <a:off x="9456690" y="1644101"/>
            <a:ext cx="0" cy="113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1" name="Table 100">
            <a:extLst>
              <a:ext uri="{FF2B5EF4-FFF2-40B4-BE49-F238E27FC236}">
                <a16:creationId xmlns:a16="http://schemas.microsoft.com/office/drawing/2014/main" id="{F85A33BC-889D-4F73-8396-8EB498CD7121}"/>
              </a:ext>
            </a:extLst>
          </p:cNvPr>
          <p:cNvGraphicFramePr>
            <a:graphicFrameLocks noGrp="1"/>
          </p:cNvGraphicFramePr>
          <p:nvPr/>
        </p:nvGraphicFramePr>
        <p:xfrm>
          <a:off x="6505571" y="4875462"/>
          <a:ext cx="1139955" cy="3213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7420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Khidmat</a:t>
                      </a:r>
                      <a:r>
                        <a:rPr lang="en-MY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Pelanggan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420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Fitri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Suhami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N1</a:t>
                      </a:r>
                    </a:p>
                  </a:txBody>
                  <a:tcPr marL="7144" marR="7144" marT="7144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490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Kosong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N1</a:t>
                      </a:r>
                    </a:p>
                  </a:txBody>
                  <a:tcPr marL="7144" marR="7144" marT="7144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52BDF936-E045-4227-B7D0-0D903C6B2A05}"/>
              </a:ext>
            </a:extLst>
          </p:cNvPr>
          <p:cNvCxnSpPr>
            <a:cxnSpLocks/>
          </p:cNvCxnSpPr>
          <p:nvPr/>
        </p:nvCxnSpPr>
        <p:spPr>
          <a:xfrm>
            <a:off x="6403376" y="4909176"/>
            <a:ext cx="12159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7" name="Table 116">
            <a:extLst>
              <a:ext uri="{FF2B5EF4-FFF2-40B4-BE49-F238E27FC236}">
                <a16:creationId xmlns:a16="http://schemas.microsoft.com/office/drawing/2014/main" id="{5D25E925-D6CA-4D32-9BC3-E375E0DF4ECB}"/>
              </a:ext>
            </a:extLst>
          </p:cNvPr>
          <p:cNvGraphicFramePr>
            <a:graphicFrameLocks noGrp="1"/>
          </p:cNvGraphicFramePr>
          <p:nvPr/>
        </p:nvGraphicFramePr>
        <p:xfrm>
          <a:off x="314314" y="4345435"/>
          <a:ext cx="960989" cy="37626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609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2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1" u="none" strike="noStrike" dirty="0">
                          <a:effectLst/>
                        </a:rPr>
                        <a:t>Unit </a:t>
                      </a:r>
                      <a:r>
                        <a:rPr lang="en-MY" sz="500" b="1" u="none" strike="noStrike" dirty="0" err="1">
                          <a:effectLst/>
                        </a:rPr>
                        <a:t>Fasilitasi</a:t>
                      </a:r>
                      <a:r>
                        <a:rPr lang="en-MY" sz="500" b="1" u="none" strike="noStrike" dirty="0">
                          <a:effectLst/>
                        </a:rPr>
                        <a:t> </a:t>
                      </a:r>
                      <a:r>
                        <a:rPr lang="en-MY" sz="500" b="1" u="none" strike="noStrike" dirty="0" err="1">
                          <a:effectLst/>
                        </a:rPr>
                        <a:t>Industri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Ts.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Mohd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Shahrezza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Sirun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J10</a:t>
                      </a:r>
                    </a:p>
                  </a:txBody>
                  <a:tcPr marL="7144" marR="7144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u="none" strike="noStrike" dirty="0" err="1">
                          <a:effectLst/>
                        </a:rPr>
                        <a:t>Fezri</a:t>
                      </a:r>
                      <a:r>
                        <a:rPr lang="en-MY" sz="500" u="none" strike="noStrike" dirty="0">
                          <a:effectLst/>
                        </a:rPr>
                        <a:t> Bin Aziz, J9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881544"/>
                  </a:ext>
                </a:extLst>
              </a:tr>
            </a:tbl>
          </a:graphicData>
        </a:graphic>
      </p:graphicFrame>
      <p:graphicFrame>
        <p:nvGraphicFramePr>
          <p:cNvPr id="120" name="Table 119">
            <a:extLst>
              <a:ext uri="{FF2B5EF4-FFF2-40B4-BE49-F238E27FC236}">
                <a16:creationId xmlns:a16="http://schemas.microsoft.com/office/drawing/2014/main" id="{745FF2FB-639E-4398-8FE3-E8AB77D44C88}"/>
              </a:ext>
            </a:extLst>
          </p:cNvPr>
          <p:cNvGraphicFramePr>
            <a:graphicFrameLocks noGrp="1"/>
          </p:cNvGraphicFramePr>
          <p:nvPr/>
        </p:nvGraphicFramePr>
        <p:xfrm>
          <a:off x="1605555" y="2776591"/>
          <a:ext cx="960989" cy="25084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609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Kajian &amp; </a:t>
                      </a:r>
                      <a:r>
                        <a:rPr lang="en-MY" sz="500" b="1" u="none" strike="noStrike" dirty="0" err="1">
                          <a:effectLst/>
                        </a:rPr>
                        <a:t>Penilaian</a:t>
                      </a:r>
                      <a:r>
                        <a:rPr lang="en-MY" sz="500" b="1" u="none" strike="noStrike" dirty="0">
                          <a:effectLst/>
                        </a:rPr>
                        <a:t> </a:t>
                      </a:r>
                      <a:r>
                        <a:rPr lang="en-MY" sz="500" b="1" u="none" strike="noStrike" dirty="0" err="1">
                          <a:effectLst/>
                        </a:rPr>
                        <a:t>Teknologi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Sofea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Arina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Hazmin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C9</a:t>
                      </a:r>
                    </a:p>
                  </a:txBody>
                  <a:tcPr marL="7144" marR="7144" marT="7144" marB="0" anchor="ctr"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2" name="Table 121">
            <a:extLst>
              <a:ext uri="{FF2B5EF4-FFF2-40B4-BE49-F238E27FC236}">
                <a16:creationId xmlns:a16="http://schemas.microsoft.com/office/drawing/2014/main" id="{23256C09-CC21-4D7D-870B-75F48F542C1F}"/>
              </a:ext>
            </a:extLst>
          </p:cNvPr>
          <p:cNvGraphicFramePr>
            <a:graphicFrameLocks noGrp="1"/>
          </p:cNvGraphicFramePr>
          <p:nvPr/>
        </p:nvGraphicFramePr>
        <p:xfrm>
          <a:off x="1615254" y="3072510"/>
          <a:ext cx="953083" cy="41038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3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Dasar &amp; </a:t>
                      </a:r>
                      <a:r>
                        <a:rPr lang="en-MY" sz="500" b="1" u="none" strike="noStrike" dirty="0" err="1">
                          <a:effectLst/>
                        </a:rPr>
                        <a:t>Regulatori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 Amir </a:t>
                      </a:r>
                      <a:r>
                        <a:rPr lang="en-MY" sz="500" u="none" strike="noStrike" dirty="0" err="1">
                          <a:effectLst/>
                        </a:rPr>
                        <a:t>Azfar</a:t>
                      </a:r>
                      <a:r>
                        <a:rPr lang="en-MY" sz="500" u="none" strike="noStrike" dirty="0">
                          <a:effectLst/>
                        </a:rPr>
                        <a:t> Bin </a:t>
                      </a:r>
                      <a:r>
                        <a:rPr lang="en-MY" sz="500" u="none" strike="noStrike" dirty="0" err="1">
                          <a:effectLst/>
                        </a:rPr>
                        <a:t>Miskon</a:t>
                      </a:r>
                      <a:r>
                        <a:rPr lang="en-MY" sz="500" u="none" strike="noStrike" dirty="0">
                          <a:effectLst/>
                        </a:rPr>
                        <a:t>, C10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Ts. Zubair </a:t>
                      </a:r>
                      <a:r>
                        <a:rPr lang="en-MY" sz="500" u="none" strike="noStrike" dirty="0" err="1">
                          <a:effectLst/>
                        </a:rPr>
                        <a:t>Faramir</a:t>
                      </a:r>
                      <a:r>
                        <a:rPr lang="en-MY" sz="500" u="none" strike="noStrike" dirty="0">
                          <a:effectLst/>
                        </a:rPr>
                        <a:t> Bin </a:t>
                      </a:r>
                      <a:r>
                        <a:rPr lang="en-MY" sz="500" u="none" strike="noStrike" dirty="0" err="1">
                          <a:effectLst/>
                        </a:rPr>
                        <a:t>Zainul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Fadziruddin</a:t>
                      </a:r>
                      <a:r>
                        <a:rPr lang="en-MY" sz="500" u="none" strike="noStrike" dirty="0">
                          <a:effectLst/>
                        </a:rPr>
                        <a:t>, J9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4" name="Table 123">
            <a:extLst>
              <a:ext uri="{FF2B5EF4-FFF2-40B4-BE49-F238E27FC236}">
                <a16:creationId xmlns:a16="http://schemas.microsoft.com/office/drawing/2014/main" id="{605BADFB-3CAC-4264-93FA-3913CD82D484}"/>
              </a:ext>
            </a:extLst>
          </p:cNvPr>
          <p:cNvGraphicFramePr>
            <a:graphicFrameLocks noGrp="1"/>
          </p:cNvGraphicFramePr>
          <p:nvPr/>
        </p:nvGraphicFramePr>
        <p:xfrm>
          <a:off x="1612424" y="3529015"/>
          <a:ext cx="953083" cy="6068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3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669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</a:t>
                      </a:r>
                      <a:r>
                        <a:rPr lang="en-MY" sz="500" b="1" u="none" strike="noStrike" dirty="0" err="1">
                          <a:effectLst/>
                        </a:rPr>
                        <a:t>Dokumen</a:t>
                      </a:r>
                      <a:r>
                        <a:rPr lang="en-MY" sz="500" b="1" u="none" strike="noStrike" dirty="0">
                          <a:effectLst/>
                        </a:rPr>
                        <a:t> Panduan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69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Sunthara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Murthi</a:t>
                      </a:r>
                      <a:r>
                        <a:rPr lang="en-MY" sz="500" u="none" strike="noStrike" dirty="0">
                          <a:effectLst/>
                        </a:rPr>
                        <a:t> A/L </a:t>
                      </a:r>
                      <a:r>
                        <a:rPr lang="en-MY" sz="500" u="none" strike="noStrike" dirty="0" err="1">
                          <a:effectLst/>
                        </a:rPr>
                        <a:t>Anamalai</a:t>
                      </a:r>
                      <a:r>
                        <a:rPr lang="en-MY" sz="500" u="none" strike="noStrike" dirty="0">
                          <a:effectLst/>
                        </a:rPr>
                        <a:t>, C10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752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Anis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Suhaila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Abdul Rahman Fuad, C9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882">
                <a:tc>
                  <a:txBody>
                    <a:bodyPr/>
                    <a:lstStyle/>
                    <a:p>
                      <a:pPr marL="0" marR="0" lvl="0" indent="0" algn="ctr" defTabSz="91441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Syaza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Mohamad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Robani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C9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30" name="Table 129">
            <a:extLst>
              <a:ext uri="{FF2B5EF4-FFF2-40B4-BE49-F238E27FC236}">
                <a16:creationId xmlns:a16="http://schemas.microsoft.com/office/drawing/2014/main" id="{5AB2E64A-160F-4AC2-9DFB-B439FCA072C6}"/>
              </a:ext>
            </a:extLst>
          </p:cNvPr>
          <p:cNvGraphicFramePr>
            <a:graphicFrameLocks noGrp="1"/>
          </p:cNvGraphicFramePr>
          <p:nvPr/>
        </p:nvGraphicFramePr>
        <p:xfrm>
          <a:off x="1615837" y="4733904"/>
          <a:ext cx="952500" cy="43100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9409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</a:t>
                      </a:r>
                      <a:r>
                        <a:rPr lang="en-MY" sz="500" b="1" u="none" strike="noStrike" dirty="0" err="1">
                          <a:effectLst/>
                        </a:rPr>
                        <a:t>Penyelarasan</a:t>
                      </a:r>
                      <a:r>
                        <a:rPr lang="en-MY" sz="500" b="1" u="none" strike="noStrike" dirty="0">
                          <a:effectLst/>
                        </a:rPr>
                        <a:t> </a:t>
                      </a:r>
                      <a:r>
                        <a:rPr lang="en-MY" sz="500" b="1" u="none" strike="noStrike" dirty="0" err="1">
                          <a:effectLst/>
                        </a:rPr>
                        <a:t>Perancangan</a:t>
                      </a:r>
                      <a:r>
                        <a:rPr lang="en-MY" sz="500" b="1" u="none" strike="noStrike" dirty="0">
                          <a:effectLst/>
                        </a:rPr>
                        <a:t> </a:t>
                      </a:r>
                      <a:r>
                        <a:rPr lang="en-MY" sz="500" b="1" u="none" strike="noStrike" dirty="0" err="1">
                          <a:effectLst/>
                        </a:rPr>
                        <a:t>Strategik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07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053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u="none" strike="noStrike" dirty="0">
                          <a:effectLst/>
                        </a:rPr>
                        <a:t>Maryam Nazeera Binti Suhaimi, C10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07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05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Sayyid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Hasanul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Husain Bin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Mohamat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Sofee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J9</a:t>
                      </a:r>
                    </a:p>
                  </a:txBody>
                  <a:tcPr marL="7140" marR="7140" marT="7075" marB="0" anchor="ctr"/>
                </a:tc>
                <a:extLst>
                  <a:ext uri="{0D108BD9-81ED-4DB2-BD59-A6C34878D82A}">
                    <a16:rowId xmlns:a16="http://schemas.microsoft.com/office/drawing/2014/main" val="1344214458"/>
                  </a:ext>
                </a:extLst>
              </a:tr>
            </a:tbl>
          </a:graphicData>
        </a:graphic>
      </p:graphicFrame>
      <p:graphicFrame>
        <p:nvGraphicFramePr>
          <p:cNvPr id="131" name="Table 130">
            <a:extLst>
              <a:ext uri="{FF2B5EF4-FFF2-40B4-BE49-F238E27FC236}">
                <a16:creationId xmlns:a16="http://schemas.microsoft.com/office/drawing/2014/main" id="{29E003F3-9A18-49DE-AC26-4BEC85A865B8}"/>
              </a:ext>
            </a:extLst>
          </p:cNvPr>
          <p:cNvGraphicFramePr>
            <a:graphicFrameLocks noGrp="1"/>
          </p:cNvGraphicFramePr>
          <p:nvPr/>
        </p:nvGraphicFramePr>
        <p:xfrm>
          <a:off x="1613007" y="5218998"/>
          <a:ext cx="952500" cy="60383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7547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Unit Usage &amp; Kemudahan Penjagaan Kesihatan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6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294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Shamala</a:t>
                      </a:r>
                      <a:r>
                        <a:rPr lang="en-MY" sz="500" u="none" strike="noStrike" dirty="0">
                          <a:effectLst/>
                        </a:rPr>
                        <a:t> A/P </a:t>
                      </a:r>
                      <a:r>
                        <a:rPr lang="en-MY" sz="500" u="none" strike="noStrike" dirty="0" err="1">
                          <a:effectLst/>
                        </a:rPr>
                        <a:t>Nagarajoo</a:t>
                      </a:r>
                      <a:r>
                        <a:rPr lang="en-MY" sz="500" u="none" strike="noStrike" dirty="0">
                          <a:effectLst/>
                        </a:rPr>
                        <a:t>, J9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6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294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Alya</a:t>
                      </a:r>
                      <a:r>
                        <a:rPr lang="en-MY" sz="500" u="none" strike="noStrike" dirty="0">
                          <a:effectLst/>
                        </a:rPr>
                        <a:t> </a:t>
                      </a:r>
                      <a:r>
                        <a:rPr lang="en-MY" sz="500" u="none" strike="noStrike" dirty="0" err="1">
                          <a:effectLst/>
                        </a:rPr>
                        <a:t>Jazmina</a:t>
                      </a:r>
                      <a:r>
                        <a:rPr lang="en-MY" sz="500" u="none" strike="noStrike" dirty="0">
                          <a:effectLst/>
                        </a:rPr>
                        <a:t> Binti Noor Azman, J9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" marR="7140" marT="716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683">
                <a:tc>
                  <a:txBody>
                    <a:bodyPr/>
                    <a:lstStyle/>
                    <a:p>
                      <a:pPr marL="0" marR="0" lvl="0" indent="0" algn="ctr" defTabSz="91441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Nurfasyha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Izlyna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Binti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Samsul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Bahri</a:t>
                      </a:r>
                      <a:r>
                        <a:rPr lang="en-MY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J9</a:t>
                      </a:r>
                    </a:p>
                  </a:txBody>
                  <a:tcPr marL="7140" marR="7140" marT="716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32" name="Table 131">
            <a:extLst>
              <a:ext uri="{FF2B5EF4-FFF2-40B4-BE49-F238E27FC236}">
                <a16:creationId xmlns:a16="http://schemas.microsoft.com/office/drawing/2014/main" id="{2462BC30-6409-4A6E-BA6B-CF565D04B0E5}"/>
              </a:ext>
            </a:extLst>
          </p:cNvPr>
          <p:cNvGraphicFramePr>
            <a:graphicFrameLocks noGrp="1"/>
          </p:cNvGraphicFramePr>
          <p:nvPr/>
        </p:nvGraphicFramePr>
        <p:xfrm>
          <a:off x="1616632" y="5875295"/>
          <a:ext cx="948875" cy="2690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48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9500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Inter-</a:t>
                      </a:r>
                      <a:r>
                        <a:rPr lang="en-MY" sz="500" b="1" u="none" strike="noStrike" dirty="0" err="1">
                          <a:effectLst/>
                        </a:rPr>
                        <a:t>Agensi</a:t>
                      </a:r>
                      <a:r>
                        <a:rPr lang="en-MY" sz="500" b="1" u="none" strike="noStrike" dirty="0">
                          <a:effectLst/>
                        </a:rPr>
                        <a:t> &amp; </a:t>
                      </a:r>
                      <a:r>
                        <a:rPr lang="en-MY" sz="500" b="1" u="none" strike="noStrike" dirty="0" err="1">
                          <a:effectLst/>
                        </a:rPr>
                        <a:t>Kolaborasi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292">
                <a:tc>
                  <a:txBody>
                    <a:bodyPr/>
                    <a:lstStyle/>
                    <a:p>
                      <a:pPr algn="ctr" fontAlgn="b"/>
                      <a:r>
                        <a:rPr lang="sv-SE" sz="500" u="none" strike="noStrike" dirty="0">
                          <a:effectLst/>
                        </a:rPr>
                        <a:t>Wan Husniati Binti Wan Abdullah, J10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3" name="Table 132">
            <a:extLst>
              <a:ext uri="{FF2B5EF4-FFF2-40B4-BE49-F238E27FC236}">
                <a16:creationId xmlns:a16="http://schemas.microsoft.com/office/drawing/2014/main" id="{939C262A-F09B-4EE0-BAC5-F6208490F2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709918"/>
              </p:ext>
            </p:extLst>
          </p:nvPr>
        </p:nvGraphicFramePr>
        <p:xfrm>
          <a:off x="2786503" y="6090560"/>
          <a:ext cx="954087" cy="4109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4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9773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Unit Pengkelasan Produk &amp; Kajian Klinikal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5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60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Nur </a:t>
                      </a:r>
                      <a:r>
                        <a:rPr lang="en-MY" sz="500" u="none" strike="noStrike" dirty="0" err="1">
                          <a:effectLst/>
                        </a:rPr>
                        <a:t>Athirah</a:t>
                      </a:r>
                      <a:r>
                        <a:rPr lang="en-MY" sz="500" u="none" strike="noStrike" dirty="0">
                          <a:effectLst/>
                        </a:rPr>
                        <a:t> Binti Hashim,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54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601">
                <a:tc>
                  <a:txBody>
                    <a:bodyPr/>
                    <a:lstStyle/>
                    <a:p>
                      <a:pPr algn="ctr" fontAlgn="b"/>
                      <a:r>
                        <a:rPr lang="it-IT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 Rosmani Binti Che Hasan,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52" marR="7152" marT="7154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8" name="Table 147">
            <a:extLst>
              <a:ext uri="{FF2B5EF4-FFF2-40B4-BE49-F238E27FC236}">
                <a16:creationId xmlns:a16="http://schemas.microsoft.com/office/drawing/2014/main" id="{36BBE03B-1B5F-451E-BF46-984B70F91157}"/>
              </a:ext>
            </a:extLst>
          </p:cNvPr>
          <p:cNvGraphicFramePr>
            <a:graphicFrameLocks noGrp="1"/>
          </p:cNvGraphicFramePr>
          <p:nvPr/>
        </p:nvGraphicFramePr>
        <p:xfrm>
          <a:off x="3976523" y="3677817"/>
          <a:ext cx="953083" cy="37626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53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1" u="none" strike="noStrike" dirty="0">
                          <a:effectLst/>
                        </a:rPr>
                        <a:t>Unit Kawalan Iklan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500" u="none" strike="noStrike" dirty="0">
                          <a:effectLst/>
                        </a:rPr>
                        <a:t>Nur </a:t>
                      </a:r>
                      <a:r>
                        <a:rPr lang="en-MY" sz="500" u="none" strike="noStrike" dirty="0" err="1">
                          <a:effectLst/>
                        </a:rPr>
                        <a:t>Syafura</a:t>
                      </a:r>
                      <a:r>
                        <a:rPr lang="en-MY" sz="500" u="none" strike="noStrike" dirty="0">
                          <a:effectLst/>
                        </a:rPr>
                        <a:t> Binti </a:t>
                      </a:r>
                      <a:r>
                        <a:rPr lang="en-MY" sz="500" u="none" strike="noStrike" dirty="0" err="1">
                          <a:effectLst/>
                        </a:rPr>
                        <a:t>Ariffin</a:t>
                      </a:r>
                      <a:r>
                        <a:rPr lang="en-MY" sz="500" u="none" strike="noStrike" dirty="0">
                          <a:effectLst/>
                        </a:rPr>
                        <a:t>, C10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21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>
                          <a:effectLst/>
                        </a:rPr>
                        <a:t>Haidar </a:t>
                      </a:r>
                      <a:r>
                        <a:rPr lang="en-MY" sz="500" u="none" strike="noStrike" dirty="0" err="1">
                          <a:effectLst/>
                        </a:rPr>
                        <a:t>Nadirah</a:t>
                      </a:r>
                      <a:r>
                        <a:rPr lang="en-MY" sz="500" u="none" strike="noStrike" dirty="0">
                          <a:effectLst/>
                        </a:rPr>
                        <a:t> Binti </a:t>
                      </a:r>
                      <a:r>
                        <a:rPr lang="en-MY" sz="500" u="none" strike="noStrike" dirty="0" err="1">
                          <a:effectLst/>
                        </a:rPr>
                        <a:t>Hawalig</a:t>
                      </a:r>
                      <a:r>
                        <a:rPr lang="en-MY" sz="500" u="none" strike="noStrike" dirty="0">
                          <a:effectLst/>
                        </a:rPr>
                        <a:t>, C9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03F876C0-8ED7-4596-8EBA-053B47CCB3C0}"/>
              </a:ext>
            </a:extLst>
          </p:cNvPr>
          <p:cNvCxnSpPr>
            <a:cxnSpLocks/>
          </p:cNvCxnSpPr>
          <p:nvPr/>
        </p:nvCxnSpPr>
        <p:spPr>
          <a:xfrm>
            <a:off x="5056634" y="2583894"/>
            <a:ext cx="10318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0" name="Table 159">
            <a:extLst>
              <a:ext uri="{FF2B5EF4-FFF2-40B4-BE49-F238E27FC236}">
                <a16:creationId xmlns:a16="http://schemas.microsoft.com/office/drawing/2014/main" id="{2BECBC33-4F70-4865-BEDA-109E8E26D48C}"/>
              </a:ext>
            </a:extLst>
          </p:cNvPr>
          <p:cNvGraphicFramePr>
            <a:graphicFrameLocks noGrp="1"/>
          </p:cNvGraphicFramePr>
          <p:nvPr/>
        </p:nvGraphicFramePr>
        <p:xfrm>
          <a:off x="5152725" y="2194934"/>
          <a:ext cx="1139825" cy="2508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b="1" u="none" strike="noStrike" dirty="0">
                          <a:effectLst/>
                        </a:rPr>
                        <a:t>UNIT KAWALAN PINTU MASUK</a:t>
                      </a:r>
                      <a:endParaRPr lang="en-MY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pPr algn="ctr" fontAlgn="b"/>
                      <a:r>
                        <a:rPr lang="en-MY" sz="500" u="none" strike="noStrike" dirty="0" err="1">
                          <a:effectLst/>
                        </a:rPr>
                        <a:t>Noormaslinda</a:t>
                      </a:r>
                      <a:r>
                        <a:rPr lang="en-MY" sz="500" u="none" strike="noStrike" dirty="0">
                          <a:effectLst/>
                        </a:rPr>
                        <a:t> Binti Abd Salam, J10</a:t>
                      </a:r>
                      <a:endParaRPr lang="en-MY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3" marR="7143" marT="7144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44B38C5D-5993-4D4A-A2D0-4553227C049F}"/>
              </a:ext>
            </a:extLst>
          </p:cNvPr>
          <p:cNvCxnSpPr/>
          <p:nvPr/>
        </p:nvCxnSpPr>
        <p:spPr>
          <a:xfrm>
            <a:off x="4490895" y="2469118"/>
            <a:ext cx="0" cy="1031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99B720EF-C2EA-4568-8481-EB3F66ECCAC0}"/>
              </a:ext>
            </a:extLst>
          </p:cNvPr>
          <p:cNvCxnSpPr>
            <a:cxnSpLocks/>
          </p:cNvCxnSpPr>
          <p:nvPr/>
        </p:nvCxnSpPr>
        <p:spPr>
          <a:xfrm>
            <a:off x="3734755" y="468313"/>
            <a:ext cx="1740534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E1289515-5FC1-4CD4-98E2-6E290AE2AFCA}"/>
              </a:ext>
            </a:extLst>
          </p:cNvPr>
          <p:cNvCxnSpPr>
            <a:cxnSpLocks/>
          </p:cNvCxnSpPr>
          <p:nvPr/>
        </p:nvCxnSpPr>
        <p:spPr>
          <a:xfrm flipV="1">
            <a:off x="3733134" y="456864"/>
            <a:ext cx="3241" cy="360997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08072512-818F-4954-A8AD-F20CA7DC7BD9}"/>
              </a:ext>
            </a:extLst>
          </p:cNvPr>
          <p:cNvCxnSpPr>
            <a:cxnSpLocks/>
          </p:cNvCxnSpPr>
          <p:nvPr/>
        </p:nvCxnSpPr>
        <p:spPr>
          <a:xfrm>
            <a:off x="6725970" y="468313"/>
            <a:ext cx="225102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D5315A69-051A-4148-9362-061CFD9F0CD4}"/>
              </a:ext>
            </a:extLst>
          </p:cNvPr>
          <p:cNvCxnSpPr>
            <a:cxnSpLocks/>
          </p:cNvCxnSpPr>
          <p:nvPr/>
        </p:nvCxnSpPr>
        <p:spPr>
          <a:xfrm flipV="1">
            <a:off x="8977802" y="479798"/>
            <a:ext cx="0" cy="354638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23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1303</Words>
  <Application>Microsoft Office PowerPoint</Application>
  <PresentationFormat>Widescreen</PresentationFormat>
  <Paragraphs>385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NUR AFIFAH BINTI ABDUL RAZAK</dc:creator>
  <cp:lastModifiedBy>NUR AFIFAH BINTI ABDUL RAZAK</cp:lastModifiedBy>
  <cp:revision>3</cp:revision>
  <dcterms:created xsi:type="dcterms:W3CDTF">2025-01-21T03:37:24Z</dcterms:created>
  <dcterms:modified xsi:type="dcterms:W3CDTF">2025-01-21T03:44:13Z</dcterms:modified>
</cp:coreProperties>
</file>